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6" r:id="rId5"/>
    <p:sldId id="257" r:id="rId6"/>
    <p:sldId id="258" r:id="rId7"/>
    <p:sldId id="259" r:id="rId8"/>
    <p:sldId id="298" r:id="rId9"/>
    <p:sldId id="260" r:id="rId10"/>
    <p:sldId id="294" r:id="rId11"/>
    <p:sldId id="295" r:id="rId12"/>
    <p:sldId id="261" r:id="rId13"/>
    <p:sldId id="299" r:id="rId14"/>
    <p:sldId id="296" r:id="rId15"/>
    <p:sldId id="262" r:id="rId16"/>
    <p:sldId id="284" r:id="rId17"/>
    <p:sldId id="269" r:id="rId18"/>
    <p:sldId id="270" r:id="rId19"/>
    <p:sldId id="281" r:id="rId20"/>
    <p:sldId id="283" r:id="rId21"/>
    <p:sldId id="285" r:id="rId22"/>
    <p:sldId id="273" r:id="rId23"/>
    <p:sldId id="274" r:id="rId24"/>
    <p:sldId id="275" r:id="rId25"/>
    <p:sldId id="276" r:id="rId26"/>
    <p:sldId id="286" r:id="rId27"/>
    <p:sldId id="297" r:id="rId28"/>
    <p:sldId id="287" r:id="rId29"/>
    <p:sldId id="291" r:id="rId30"/>
    <p:sldId id="288" r:id="rId31"/>
    <p:sldId id="290"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680D3F-87AE-4F93-8D04-63825FDAA75A}" v="8" dt="2026-07-06T13:39:01.11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00" autoAdjust="0"/>
    <p:restoredTop sz="94660"/>
  </p:normalViewPr>
  <p:slideViewPr>
    <p:cSldViewPr snapToGrid="0">
      <p:cViewPr varScale="1">
        <p:scale>
          <a:sx n="111" d="100"/>
          <a:sy n="111" d="100"/>
        </p:scale>
        <p:origin x="8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UYER Celine" userId="961b9878-4976-41c1-a271-2ace58fea42b" providerId="ADAL" clId="{03A68850-8A44-4ED2-8E3D-D839386ECA17}"/>
    <pc:docChg chg="custSel modSld">
      <pc:chgData name="ROUYER Celine" userId="961b9878-4976-41c1-a271-2ace58fea42b" providerId="ADAL" clId="{03A68850-8A44-4ED2-8E3D-D839386ECA17}" dt="2026-06-09T15:35:08.465" v="34" actId="20577"/>
      <pc:docMkLst>
        <pc:docMk/>
      </pc:docMkLst>
      <pc:sldChg chg="modSp mod">
        <pc:chgData name="ROUYER Celine" userId="961b9878-4976-41c1-a271-2ace58fea42b" providerId="ADAL" clId="{03A68850-8A44-4ED2-8E3D-D839386ECA17}" dt="2026-06-09T15:30:26.236" v="11" actId="14100"/>
        <pc:sldMkLst>
          <pc:docMk/>
          <pc:sldMk cId="549774410" sldId="256"/>
        </pc:sldMkLst>
        <pc:spChg chg="mod">
          <ac:chgData name="ROUYER Celine" userId="961b9878-4976-41c1-a271-2ace58fea42b" providerId="ADAL" clId="{03A68850-8A44-4ED2-8E3D-D839386ECA17}" dt="2026-06-09T15:30:26.236" v="11" actId="14100"/>
          <ac:spMkLst>
            <pc:docMk/>
            <pc:sldMk cId="549774410" sldId="256"/>
            <ac:spMk id="4" creationId="{7AF73FD0-E2FA-47BB-B60A-ED9E02A39C9B}"/>
          </ac:spMkLst>
        </pc:spChg>
      </pc:sldChg>
      <pc:sldChg chg="modSp mod">
        <pc:chgData name="ROUYER Celine" userId="961b9878-4976-41c1-a271-2ace58fea42b" providerId="ADAL" clId="{03A68850-8A44-4ED2-8E3D-D839386ECA17}" dt="2026-06-09T15:31:08.909" v="13" actId="20577"/>
        <pc:sldMkLst>
          <pc:docMk/>
          <pc:sldMk cId="3776078377" sldId="260"/>
        </pc:sldMkLst>
        <pc:spChg chg="mod">
          <ac:chgData name="ROUYER Celine" userId="961b9878-4976-41c1-a271-2ace58fea42b" providerId="ADAL" clId="{03A68850-8A44-4ED2-8E3D-D839386ECA17}" dt="2026-06-09T15:31:08.909" v="13" actId="20577"/>
          <ac:spMkLst>
            <pc:docMk/>
            <pc:sldMk cId="3776078377" sldId="260"/>
            <ac:spMk id="10" creationId="{0E5F157B-0B67-763B-BA59-FDBDEB2A270D}"/>
          </ac:spMkLst>
        </pc:spChg>
      </pc:sldChg>
      <pc:sldChg chg="modSp mod">
        <pc:chgData name="ROUYER Celine" userId="961b9878-4976-41c1-a271-2ace58fea42b" providerId="ADAL" clId="{03A68850-8A44-4ED2-8E3D-D839386ECA17}" dt="2026-06-09T15:32:22.047" v="26" actId="113"/>
        <pc:sldMkLst>
          <pc:docMk/>
          <pc:sldMk cId="1782031458" sldId="261"/>
        </pc:sldMkLst>
        <pc:spChg chg="mod">
          <ac:chgData name="ROUYER Celine" userId="961b9878-4976-41c1-a271-2ace58fea42b" providerId="ADAL" clId="{03A68850-8A44-4ED2-8E3D-D839386ECA17}" dt="2026-06-09T15:32:22.047" v="26" actId="113"/>
          <ac:spMkLst>
            <pc:docMk/>
            <pc:sldMk cId="1782031458" sldId="261"/>
            <ac:spMk id="6" creationId="{54102DDF-0D34-4C68-BED5-CB6BE2AE6048}"/>
          </ac:spMkLst>
        </pc:spChg>
      </pc:sldChg>
      <pc:sldChg chg="modSp mod">
        <pc:chgData name="ROUYER Celine" userId="961b9878-4976-41c1-a271-2ace58fea42b" providerId="ADAL" clId="{03A68850-8A44-4ED2-8E3D-D839386ECA17}" dt="2026-06-09T15:34:18.847" v="33" actId="20577"/>
        <pc:sldMkLst>
          <pc:docMk/>
          <pc:sldMk cId="167808597" sldId="262"/>
        </pc:sldMkLst>
        <pc:spChg chg="mod">
          <ac:chgData name="ROUYER Celine" userId="961b9878-4976-41c1-a271-2ace58fea42b" providerId="ADAL" clId="{03A68850-8A44-4ED2-8E3D-D839386ECA17}" dt="2026-06-09T15:34:18.847" v="33" actId="20577"/>
          <ac:spMkLst>
            <pc:docMk/>
            <pc:sldMk cId="167808597" sldId="262"/>
            <ac:spMk id="3" creationId="{12D15AC5-AD99-4EEE-A06B-0F693E11C737}"/>
          </ac:spMkLst>
        </pc:spChg>
      </pc:sldChg>
      <pc:sldChg chg="modSp mod">
        <pc:chgData name="ROUYER Celine" userId="961b9878-4976-41c1-a271-2ace58fea42b" providerId="ADAL" clId="{03A68850-8A44-4ED2-8E3D-D839386ECA17}" dt="2026-06-09T15:35:08.465" v="34" actId="20577"/>
        <pc:sldMkLst>
          <pc:docMk/>
          <pc:sldMk cId="878243425" sldId="274"/>
        </pc:sldMkLst>
        <pc:spChg chg="mod">
          <ac:chgData name="ROUYER Celine" userId="961b9878-4976-41c1-a271-2ace58fea42b" providerId="ADAL" clId="{03A68850-8A44-4ED2-8E3D-D839386ECA17}" dt="2026-06-09T15:35:08.465" v="34" actId="20577"/>
          <ac:spMkLst>
            <pc:docMk/>
            <pc:sldMk cId="878243425" sldId="274"/>
            <ac:spMk id="3" creationId="{9B12FD11-9E28-45BF-BA12-B845A254C9F8}"/>
          </ac:spMkLst>
        </pc:spChg>
      </pc:sldChg>
      <pc:sldChg chg="modSp mod">
        <pc:chgData name="ROUYER Celine" userId="961b9878-4976-41c1-a271-2ace58fea42b" providerId="ADAL" clId="{03A68850-8A44-4ED2-8E3D-D839386ECA17}" dt="2026-06-09T15:22:46.122" v="9" actId="20577"/>
        <pc:sldMkLst>
          <pc:docMk/>
          <pc:sldMk cId="404924981" sldId="283"/>
        </pc:sldMkLst>
        <pc:spChg chg="mod">
          <ac:chgData name="ROUYER Celine" userId="961b9878-4976-41c1-a271-2ace58fea42b" providerId="ADAL" clId="{03A68850-8A44-4ED2-8E3D-D839386ECA17}" dt="2026-06-09T15:22:46.122" v="9" actId="20577"/>
          <ac:spMkLst>
            <pc:docMk/>
            <pc:sldMk cId="404924981" sldId="283"/>
            <ac:spMk id="7" creationId="{02961BA5-5033-4C99-A083-AA13BD8A36AD}"/>
          </ac:spMkLst>
        </pc:spChg>
      </pc:sldChg>
      <pc:sldChg chg="modSp mod">
        <pc:chgData name="ROUYER Celine" userId="961b9878-4976-41c1-a271-2ace58fea42b" providerId="ADAL" clId="{03A68850-8A44-4ED2-8E3D-D839386ECA17}" dt="2026-06-09T15:32:03.865" v="21" actId="20577"/>
        <pc:sldMkLst>
          <pc:docMk/>
          <pc:sldMk cId="353770974" sldId="294"/>
        </pc:sldMkLst>
        <pc:spChg chg="mod">
          <ac:chgData name="ROUYER Celine" userId="961b9878-4976-41c1-a271-2ace58fea42b" providerId="ADAL" clId="{03A68850-8A44-4ED2-8E3D-D839386ECA17}" dt="2026-06-09T15:32:03.865" v="21" actId="20577"/>
          <ac:spMkLst>
            <pc:docMk/>
            <pc:sldMk cId="353770974" sldId="294"/>
            <ac:spMk id="8" creationId="{A202A72D-37CD-AA29-967B-5DDBF6238084}"/>
          </ac:spMkLst>
        </pc:spChg>
      </pc:sldChg>
    </pc:docChg>
  </pc:docChgLst>
  <pc:docChgLst>
    <pc:chgData name="Angélique Rose" userId="48c81230-db86-4357-8949-aff33c0d2ae8" providerId="ADAL" clId="{01AA06E8-3F91-4658-BE4E-7E161CFC2429}"/>
    <pc:docChg chg="custSel modSld">
      <pc:chgData name="Angélique Rose" userId="48c81230-db86-4357-8949-aff33c0d2ae8" providerId="ADAL" clId="{01AA06E8-3F91-4658-BE4E-7E161CFC2429}" dt="2026-07-02T08:01:32.717" v="9" actId="313"/>
      <pc:docMkLst>
        <pc:docMk/>
      </pc:docMkLst>
      <pc:sldChg chg="modSp mod">
        <pc:chgData name="Angélique Rose" userId="48c81230-db86-4357-8949-aff33c0d2ae8" providerId="ADAL" clId="{01AA06E8-3F91-4658-BE4E-7E161CFC2429}" dt="2026-07-02T08:01:32.717" v="9" actId="313"/>
        <pc:sldMkLst>
          <pc:docMk/>
          <pc:sldMk cId="1391333409" sldId="287"/>
        </pc:sldMkLst>
        <pc:graphicFrameChg chg="modGraphic">
          <ac:chgData name="Angélique Rose" userId="48c81230-db86-4357-8949-aff33c0d2ae8" providerId="ADAL" clId="{01AA06E8-3F91-4658-BE4E-7E161CFC2429}" dt="2026-07-02T08:01:32.717" v="9" actId="313"/>
          <ac:graphicFrameMkLst>
            <pc:docMk/>
            <pc:sldMk cId="1391333409" sldId="287"/>
            <ac:graphicFrameMk id="3" creationId="{9B0366F8-A26A-13A9-067E-58617E772CA3}"/>
          </ac:graphicFrameMkLst>
        </pc:graphicFrameChg>
      </pc:sldChg>
      <pc:sldChg chg="modSp mod">
        <pc:chgData name="Angélique Rose" userId="48c81230-db86-4357-8949-aff33c0d2ae8" providerId="ADAL" clId="{01AA06E8-3F91-4658-BE4E-7E161CFC2429}" dt="2026-07-02T08:01:21.882" v="8" actId="20577"/>
        <pc:sldMkLst>
          <pc:docMk/>
          <pc:sldMk cId="3920732118" sldId="297"/>
        </pc:sldMkLst>
        <pc:spChg chg="mod">
          <ac:chgData name="Angélique Rose" userId="48c81230-db86-4357-8949-aff33c0d2ae8" providerId="ADAL" clId="{01AA06E8-3F91-4658-BE4E-7E161CFC2429}" dt="2026-07-02T08:01:21.882" v="8" actId="20577"/>
          <ac:spMkLst>
            <pc:docMk/>
            <pc:sldMk cId="3920732118" sldId="297"/>
            <ac:spMk id="3" creationId="{9FFB72A4-5546-21AA-9D5F-C9D2C91E4D1D}"/>
          </ac:spMkLst>
        </pc:spChg>
      </pc:sldChg>
    </pc:docChg>
  </pc:docChgLst>
  <pc:docChgLst>
    <pc:chgData name="Angélique Rose" userId="48c81230-db86-4357-8949-aff33c0d2ae8" providerId="ADAL" clId="{5A815B88-6EA6-4057-A30F-475B091A67A3}"/>
    <pc:docChg chg="undo custSel addSld delSld modSld">
      <pc:chgData name="Angélique Rose" userId="48c81230-db86-4357-8949-aff33c0d2ae8" providerId="ADAL" clId="{5A815B88-6EA6-4057-A30F-475B091A67A3}" dt="2026-07-06T13:40:05.272" v="2659" actId="47"/>
      <pc:docMkLst>
        <pc:docMk/>
      </pc:docMkLst>
      <pc:sldChg chg="addSp delSp modSp mod setBg">
        <pc:chgData name="Angélique Rose" userId="48c81230-db86-4357-8949-aff33c0d2ae8" providerId="ADAL" clId="{5A815B88-6EA6-4057-A30F-475B091A67A3}" dt="2026-07-02T11:06:34.974" v="2053" actId="403"/>
        <pc:sldMkLst>
          <pc:docMk/>
          <pc:sldMk cId="549774410" sldId="256"/>
        </pc:sldMkLst>
        <pc:spChg chg="mod">
          <ac:chgData name="Angélique Rose" userId="48c81230-db86-4357-8949-aff33c0d2ae8" providerId="ADAL" clId="{5A815B88-6EA6-4057-A30F-475B091A67A3}" dt="2026-06-30T14:34:33.555" v="121" actId="26606"/>
          <ac:spMkLst>
            <pc:docMk/>
            <pc:sldMk cId="549774410" sldId="256"/>
            <ac:spMk id="2" creationId="{2D94CC53-B02F-4CFE-8CE5-D7488F9F594C}"/>
          </ac:spMkLst>
        </pc:spChg>
        <pc:spChg chg="mod">
          <ac:chgData name="Angélique Rose" userId="48c81230-db86-4357-8949-aff33c0d2ae8" providerId="ADAL" clId="{5A815B88-6EA6-4057-A30F-475B091A67A3}" dt="2026-06-30T14:34:33.555" v="121" actId="26606"/>
          <ac:spMkLst>
            <pc:docMk/>
            <pc:sldMk cId="549774410" sldId="256"/>
            <ac:spMk id="4" creationId="{7AF73FD0-E2FA-47BB-B60A-ED9E02A39C9B}"/>
          </ac:spMkLst>
        </pc:spChg>
        <pc:spChg chg="mod">
          <ac:chgData name="Angélique Rose" userId="48c81230-db86-4357-8949-aff33c0d2ae8" providerId="ADAL" clId="{5A815B88-6EA6-4057-A30F-475B091A67A3}" dt="2026-07-02T11:06:34.974" v="2053" actId="403"/>
          <ac:spMkLst>
            <pc:docMk/>
            <pc:sldMk cId="549774410" sldId="256"/>
            <ac:spMk id="5" creationId="{F21B0F63-F995-4636-A9CC-818BFC324349}"/>
          </ac:spMkLst>
        </pc:spChg>
        <pc:spChg chg="add">
          <ac:chgData name="Angélique Rose" userId="48c81230-db86-4357-8949-aff33c0d2ae8" providerId="ADAL" clId="{5A815B88-6EA6-4057-A30F-475B091A67A3}" dt="2026-06-30T14:34:33.555" v="121" actId="26606"/>
          <ac:spMkLst>
            <pc:docMk/>
            <pc:sldMk cId="549774410" sldId="256"/>
            <ac:spMk id="11" creationId="{4E2ED6F9-63C3-4A8D-9BB4-1EA62533B672}"/>
          </ac:spMkLst>
        </pc:spChg>
        <pc:spChg chg="add">
          <ac:chgData name="Angélique Rose" userId="48c81230-db86-4357-8949-aff33c0d2ae8" providerId="ADAL" clId="{5A815B88-6EA6-4057-A30F-475B091A67A3}" dt="2026-06-30T14:34:33.555" v="121" actId="26606"/>
          <ac:spMkLst>
            <pc:docMk/>
            <pc:sldMk cId="549774410" sldId="256"/>
            <ac:spMk id="13" creationId="{6D72081E-AD41-4FBB-B02B-698A68DBCA5E}"/>
          </ac:spMkLst>
        </pc:spChg>
        <pc:spChg chg="add">
          <ac:chgData name="Angélique Rose" userId="48c81230-db86-4357-8949-aff33c0d2ae8" providerId="ADAL" clId="{5A815B88-6EA6-4057-A30F-475B091A67A3}" dt="2026-06-30T14:34:33.555" v="121" actId="26606"/>
          <ac:spMkLst>
            <pc:docMk/>
            <pc:sldMk cId="549774410" sldId="256"/>
            <ac:spMk id="15" creationId="{716248AD-805F-41BF-9B57-FC53E5B32F98}"/>
          </ac:spMkLst>
        </pc:spChg>
        <pc:spChg chg="add">
          <ac:chgData name="Angélique Rose" userId="48c81230-db86-4357-8949-aff33c0d2ae8" providerId="ADAL" clId="{5A815B88-6EA6-4057-A30F-475B091A67A3}" dt="2026-06-30T14:34:33.555" v="121" actId="26606"/>
          <ac:spMkLst>
            <pc:docMk/>
            <pc:sldMk cId="549774410" sldId="256"/>
            <ac:spMk id="17" creationId="{1F82758F-B2B3-4F0A-BB90-4BFFEDD166D6}"/>
          </ac:spMkLst>
        </pc:spChg>
        <pc:picChg chg="add mod ord">
          <ac:chgData name="Angélique Rose" userId="48c81230-db86-4357-8949-aff33c0d2ae8" providerId="ADAL" clId="{5A815B88-6EA6-4057-A30F-475B091A67A3}" dt="2026-07-02T11:06:22.275" v="2049" actId="1076"/>
          <ac:picMkLst>
            <pc:docMk/>
            <pc:sldMk cId="549774410" sldId="256"/>
            <ac:picMk id="6" creationId="{5BD10244-DD05-DA4C-29BD-F38B1814E4DC}"/>
          </ac:picMkLst>
        </pc:picChg>
      </pc:sldChg>
      <pc:sldChg chg="modSp mod">
        <pc:chgData name="Angélique Rose" userId="48c81230-db86-4357-8949-aff33c0d2ae8" providerId="ADAL" clId="{5A815B88-6EA6-4057-A30F-475B091A67A3}" dt="2026-07-02T08:42:53.765" v="143" actId="20577"/>
        <pc:sldMkLst>
          <pc:docMk/>
          <pc:sldMk cId="4128166436" sldId="257"/>
        </pc:sldMkLst>
        <pc:spChg chg="mod">
          <ac:chgData name="Angélique Rose" userId="48c81230-db86-4357-8949-aff33c0d2ae8" providerId="ADAL" clId="{5A815B88-6EA6-4057-A30F-475B091A67A3}" dt="2026-07-02T08:42:53.765" v="143" actId="20577"/>
          <ac:spMkLst>
            <pc:docMk/>
            <pc:sldMk cId="4128166436" sldId="257"/>
            <ac:spMk id="3" creationId="{B27EDEEF-B7DF-40AC-86D9-2DD5C0FD5C0A}"/>
          </ac:spMkLst>
        </pc:spChg>
      </pc:sldChg>
      <pc:sldChg chg="modSp mod">
        <pc:chgData name="Angélique Rose" userId="48c81230-db86-4357-8949-aff33c0d2ae8" providerId="ADAL" clId="{5A815B88-6EA6-4057-A30F-475B091A67A3}" dt="2026-07-02T08:44:32.128" v="157" actId="27636"/>
        <pc:sldMkLst>
          <pc:docMk/>
          <pc:sldMk cId="927056416" sldId="259"/>
        </pc:sldMkLst>
        <pc:spChg chg="mod">
          <ac:chgData name="Angélique Rose" userId="48c81230-db86-4357-8949-aff33c0d2ae8" providerId="ADAL" clId="{5A815B88-6EA6-4057-A30F-475B091A67A3}" dt="2026-07-02T08:44:32.128" v="157" actId="27636"/>
          <ac:spMkLst>
            <pc:docMk/>
            <pc:sldMk cId="927056416" sldId="259"/>
            <ac:spMk id="6" creationId="{6DCB1A78-6B6E-446C-BC3F-5591F2E86B9B}"/>
          </ac:spMkLst>
        </pc:spChg>
      </pc:sldChg>
      <pc:sldChg chg="modSp mod">
        <pc:chgData name="Angélique Rose" userId="48c81230-db86-4357-8949-aff33c0d2ae8" providerId="ADAL" clId="{5A815B88-6EA6-4057-A30F-475B091A67A3}" dt="2026-07-02T08:46:45.093" v="232" actId="20577"/>
        <pc:sldMkLst>
          <pc:docMk/>
          <pc:sldMk cId="3776078377" sldId="260"/>
        </pc:sldMkLst>
        <pc:spChg chg="mod">
          <ac:chgData name="Angélique Rose" userId="48c81230-db86-4357-8949-aff33c0d2ae8" providerId="ADAL" clId="{5A815B88-6EA6-4057-A30F-475B091A67A3}" dt="2026-07-02T08:46:45.093" v="232" actId="20577"/>
          <ac:spMkLst>
            <pc:docMk/>
            <pc:sldMk cId="3776078377" sldId="260"/>
            <ac:spMk id="10" creationId="{0E5F157B-0B67-763B-BA59-FDBDEB2A270D}"/>
          </ac:spMkLst>
        </pc:spChg>
      </pc:sldChg>
      <pc:sldChg chg="addSp delSp modSp mod">
        <pc:chgData name="Angélique Rose" userId="48c81230-db86-4357-8949-aff33c0d2ae8" providerId="ADAL" clId="{5A815B88-6EA6-4057-A30F-475B091A67A3}" dt="2026-07-02T11:10:07.568" v="2160" actId="6549"/>
        <pc:sldMkLst>
          <pc:docMk/>
          <pc:sldMk cId="1782031458" sldId="261"/>
        </pc:sldMkLst>
        <pc:spChg chg="mod">
          <ac:chgData name="Angélique Rose" userId="48c81230-db86-4357-8949-aff33c0d2ae8" providerId="ADAL" clId="{5A815B88-6EA6-4057-A30F-475B091A67A3}" dt="2026-06-30T14:37:09.629" v="128" actId="6549"/>
          <ac:spMkLst>
            <pc:docMk/>
            <pc:sldMk cId="1782031458" sldId="261"/>
            <ac:spMk id="4" creationId="{57BDB316-540E-49CF-AB64-1302EF72BDF8}"/>
          </ac:spMkLst>
        </pc:spChg>
        <pc:spChg chg="mod">
          <ac:chgData name="Angélique Rose" userId="48c81230-db86-4357-8949-aff33c0d2ae8" providerId="ADAL" clId="{5A815B88-6EA6-4057-A30F-475B091A67A3}" dt="2026-07-02T11:10:07.568" v="2160" actId="6549"/>
          <ac:spMkLst>
            <pc:docMk/>
            <pc:sldMk cId="1782031458" sldId="261"/>
            <ac:spMk id="6" creationId="{54102DDF-0D34-4C68-BED5-CB6BE2AE6048}"/>
          </ac:spMkLst>
        </pc:spChg>
      </pc:sldChg>
      <pc:sldChg chg="addSp delSp modSp mod">
        <pc:chgData name="Angélique Rose" userId="48c81230-db86-4357-8949-aff33c0d2ae8" providerId="ADAL" clId="{5A815B88-6EA6-4057-A30F-475B091A67A3}" dt="2026-07-02T09:46:37.416" v="1924" actId="1076"/>
        <pc:sldMkLst>
          <pc:docMk/>
          <pc:sldMk cId="897328385" sldId="269"/>
        </pc:sldMkLst>
        <pc:spChg chg="mod">
          <ac:chgData name="Angélique Rose" userId="48c81230-db86-4357-8949-aff33c0d2ae8" providerId="ADAL" clId="{5A815B88-6EA6-4057-A30F-475B091A67A3}" dt="2026-07-02T09:45:39.675" v="1902" actId="113"/>
          <ac:spMkLst>
            <pc:docMk/>
            <pc:sldMk cId="897328385" sldId="269"/>
            <ac:spMk id="3" creationId="{0FB429A9-4BCC-42A2-A8A1-32B31A88532D}"/>
          </ac:spMkLst>
        </pc:spChg>
        <pc:graphicFrameChg chg="add del mod modGraphic">
          <ac:chgData name="Angélique Rose" userId="48c81230-db86-4357-8949-aff33c0d2ae8" providerId="ADAL" clId="{5A815B88-6EA6-4057-A30F-475B091A67A3}" dt="2026-07-02T09:46:37.416" v="1924" actId="1076"/>
          <ac:graphicFrameMkLst>
            <pc:docMk/>
            <pc:sldMk cId="897328385" sldId="269"/>
            <ac:graphicFrameMk id="8" creationId="{3CD88414-4255-445B-A78B-AD26551A65D8}"/>
          </ac:graphicFrameMkLst>
        </pc:graphicFrameChg>
      </pc:sldChg>
      <pc:sldChg chg="modSp mod">
        <pc:chgData name="Angélique Rose" userId="48c81230-db86-4357-8949-aff33c0d2ae8" providerId="ADAL" clId="{5A815B88-6EA6-4057-A30F-475B091A67A3}" dt="2026-07-02T09:50:36.312" v="1969" actId="6549"/>
        <pc:sldMkLst>
          <pc:docMk/>
          <pc:sldMk cId="1812167837" sldId="281"/>
        </pc:sldMkLst>
        <pc:spChg chg="mod">
          <ac:chgData name="Angélique Rose" userId="48c81230-db86-4357-8949-aff33c0d2ae8" providerId="ADAL" clId="{5A815B88-6EA6-4057-A30F-475B091A67A3}" dt="2026-07-02T09:50:16.703" v="1964" actId="1076"/>
          <ac:spMkLst>
            <pc:docMk/>
            <pc:sldMk cId="1812167837" sldId="281"/>
            <ac:spMk id="6" creationId="{FEC10BA4-676C-4B94-26EF-8294D71DEF94}"/>
          </ac:spMkLst>
        </pc:spChg>
        <pc:graphicFrameChg chg="mod modGraphic">
          <ac:chgData name="Angélique Rose" userId="48c81230-db86-4357-8949-aff33c0d2ae8" providerId="ADAL" clId="{5A815B88-6EA6-4057-A30F-475B091A67A3}" dt="2026-07-02T09:50:15.667" v="1963" actId="122"/>
          <ac:graphicFrameMkLst>
            <pc:docMk/>
            <pc:sldMk cId="1812167837" sldId="281"/>
            <ac:graphicFrameMk id="8" creationId="{E0636599-BCAC-8AF3-15DE-E730916C37A9}"/>
          </ac:graphicFrameMkLst>
        </pc:graphicFrameChg>
        <pc:graphicFrameChg chg="mod modGraphic">
          <ac:chgData name="Angélique Rose" userId="48c81230-db86-4357-8949-aff33c0d2ae8" providerId="ADAL" clId="{5A815B88-6EA6-4057-A30F-475B091A67A3}" dt="2026-07-02T09:50:36.312" v="1969" actId="6549"/>
          <ac:graphicFrameMkLst>
            <pc:docMk/>
            <pc:sldMk cId="1812167837" sldId="281"/>
            <ac:graphicFrameMk id="9" creationId="{71DA5C9D-7A0A-3952-1B7B-B875A8DE6839}"/>
          </ac:graphicFrameMkLst>
        </pc:graphicFrameChg>
      </pc:sldChg>
      <pc:sldChg chg="modSp mod">
        <pc:chgData name="Angélique Rose" userId="48c81230-db86-4357-8949-aff33c0d2ae8" providerId="ADAL" clId="{5A815B88-6EA6-4057-A30F-475B091A67A3}" dt="2026-07-02T09:51:28.326" v="1982" actId="20577"/>
        <pc:sldMkLst>
          <pc:docMk/>
          <pc:sldMk cId="404924981" sldId="283"/>
        </pc:sldMkLst>
        <pc:spChg chg="mod">
          <ac:chgData name="Angélique Rose" userId="48c81230-db86-4357-8949-aff33c0d2ae8" providerId="ADAL" clId="{5A815B88-6EA6-4057-A30F-475B091A67A3}" dt="2026-07-02T09:51:28.326" v="1982" actId="20577"/>
          <ac:spMkLst>
            <pc:docMk/>
            <pc:sldMk cId="404924981" sldId="283"/>
            <ac:spMk id="3" creationId="{4CB918C7-5B0B-4BDA-986B-9D20E8783F91}"/>
          </ac:spMkLst>
        </pc:spChg>
      </pc:sldChg>
      <pc:sldChg chg="modSp add mod">
        <pc:chgData name="Angélique Rose" userId="48c81230-db86-4357-8949-aff33c0d2ae8" providerId="ADAL" clId="{5A815B88-6EA6-4057-A30F-475B091A67A3}" dt="2026-07-02T09:55:23.126" v="2016" actId="1076"/>
        <pc:sldMkLst>
          <pc:docMk/>
          <pc:sldMk cId="4177005216" sldId="286"/>
        </pc:sldMkLst>
        <pc:spChg chg="mod">
          <ac:chgData name="Angélique Rose" userId="48c81230-db86-4357-8949-aff33c0d2ae8" providerId="ADAL" clId="{5A815B88-6EA6-4057-A30F-475B091A67A3}" dt="2026-07-02T09:55:16.090" v="2015" actId="6549"/>
          <ac:spMkLst>
            <pc:docMk/>
            <pc:sldMk cId="4177005216" sldId="286"/>
            <ac:spMk id="3" creationId="{9FFB72A4-5546-21AA-9D5F-C9D2C91E4D1D}"/>
          </ac:spMkLst>
        </pc:spChg>
        <pc:spChg chg="mod">
          <ac:chgData name="Angélique Rose" userId="48c81230-db86-4357-8949-aff33c0d2ae8" providerId="ADAL" clId="{5A815B88-6EA6-4057-A30F-475B091A67A3}" dt="2026-07-02T09:55:23.126" v="2016" actId="1076"/>
          <ac:spMkLst>
            <pc:docMk/>
            <pc:sldMk cId="4177005216" sldId="286"/>
            <ac:spMk id="4" creationId="{63DE98E9-0256-7382-7F59-5F65226E29C8}"/>
          </ac:spMkLst>
        </pc:spChg>
      </pc:sldChg>
      <pc:sldChg chg="modSp add mod">
        <pc:chgData name="Angélique Rose" userId="48c81230-db86-4357-8949-aff33c0d2ae8" providerId="ADAL" clId="{5A815B88-6EA6-4057-A30F-475B091A67A3}" dt="2026-07-02T11:20:18.653" v="2188" actId="6549"/>
        <pc:sldMkLst>
          <pc:docMk/>
          <pc:sldMk cId="1391333409" sldId="287"/>
        </pc:sldMkLst>
        <pc:spChg chg="mod">
          <ac:chgData name="Angélique Rose" userId="48c81230-db86-4357-8949-aff33c0d2ae8" providerId="ADAL" clId="{5A815B88-6EA6-4057-A30F-475B091A67A3}" dt="2026-07-02T11:20:18.653" v="2188" actId="6549"/>
          <ac:spMkLst>
            <pc:docMk/>
            <pc:sldMk cId="1391333409" sldId="287"/>
            <ac:spMk id="4" creationId="{41016EDC-18D8-DF52-7CEB-D770879D7014}"/>
          </ac:spMkLst>
        </pc:spChg>
      </pc:sldChg>
      <pc:sldChg chg="addSp delSp modSp add mod">
        <pc:chgData name="Angélique Rose" userId="48c81230-db86-4357-8949-aff33c0d2ae8" providerId="ADAL" clId="{5A815B88-6EA6-4057-A30F-475B091A67A3}" dt="2026-07-06T13:38:03.895" v="2636" actId="14100"/>
        <pc:sldMkLst>
          <pc:docMk/>
          <pc:sldMk cId="988102049" sldId="288"/>
        </pc:sldMkLst>
        <pc:spChg chg="mod">
          <ac:chgData name="Angélique Rose" userId="48c81230-db86-4357-8949-aff33c0d2ae8" providerId="ADAL" clId="{5A815B88-6EA6-4057-A30F-475B091A67A3}" dt="2026-07-06T13:28:19.808" v="2506" actId="27636"/>
          <ac:spMkLst>
            <pc:docMk/>
            <pc:sldMk cId="988102049" sldId="288"/>
            <ac:spMk id="4" creationId="{15382074-B571-200F-1241-AA63F9ACEB27}"/>
          </ac:spMkLst>
        </pc:spChg>
        <pc:spChg chg="add mod">
          <ac:chgData name="Angélique Rose" userId="48c81230-db86-4357-8949-aff33c0d2ae8" providerId="ADAL" clId="{5A815B88-6EA6-4057-A30F-475B091A67A3}" dt="2026-07-06T13:35:40.731" v="2563" actId="20577"/>
          <ac:spMkLst>
            <pc:docMk/>
            <pc:sldMk cId="988102049" sldId="288"/>
            <ac:spMk id="6" creationId="{C415B448-D71F-D2C0-1191-06FCA0F22DA9}"/>
          </ac:spMkLst>
        </pc:spChg>
        <pc:spChg chg="add del mod">
          <ac:chgData name="Angélique Rose" userId="48c81230-db86-4357-8949-aff33c0d2ae8" providerId="ADAL" clId="{5A815B88-6EA6-4057-A30F-475B091A67A3}" dt="2026-07-06T13:37:04.561" v="2626" actId="113"/>
          <ac:spMkLst>
            <pc:docMk/>
            <pc:sldMk cId="988102049" sldId="288"/>
            <ac:spMk id="7" creationId="{D7B8A3B6-749C-8D15-85D5-751C33778553}"/>
          </ac:spMkLst>
        </pc:spChg>
        <pc:spChg chg="add del mod">
          <ac:chgData name="Angélique Rose" userId="48c81230-db86-4357-8949-aff33c0d2ae8" providerId="ADAL" clId="{5A815B88-6EA6-4057-A30F-475B091A67A3}" dt="2026-07-06T13:27:18.360" v="2484"/>
          <ac:spMkLst>
            <pc:docMk/>
            <pc:sldMk cId="988102049" sldId="288"/>
            <ac:spMk id="10" creationId="{0DF2AD40-E5AC-A33A-44CE-8C278AA96FBC}"/>
          </ac:spMkLst>
        </pc:spChg>
        <pc:graphicFrameChg chg="add mod modGraphic">
          <ac:chgData name="Angélique Rose" userId="48c81230-db86-4357-8949-aff33c0d2ae8" providerId="ADAL" clId="{5A815B88-6EA6-4057-A30F-475B091A67A3}" dt="2026-07-06T13:38:03.895" v="2636" actId="14100"/>
          <ac:graphicFrameMkLst>
            <pc:docMk/>
            <pc:sldMk cId="988102049" sldId="288"/>
            <ac:graphicFrameMk id="3" creationId="{9BF3DFCE-8260-4970-6323-F6D4705C0234}"/>
          </ac:graphicFrameMkLst>
        </pc:graphicFrameChg>
      </pc:sldChg>
      <pc:sldChg chg="addSp delSp modSp add mod">
        <pc:chgData name="Angélique Rose" userId="48c81230-db86-4357-8949-aff33c0d2ae8" providerId="ADAL" clId="{5A815B88-6EA6-4057-A30F-475B091A67A3}" dt="2026-07-06T13:39:59.717" v="2658" actId="1076"/>
        <pc:sldMkLst>
          <pc:docMk/>
          <pc:sldMk cId="1807184251" sldId="290"/>
        </pc:sldMkLst>
        <pc:spChg chg="add del mod">
          <ac:chgData name="Angélique Rose" userId="48c81230-db86-4357-8949-aff33c0d2ae8" providerId="ADAL" clId="{5A815B88-6EA6-4057-A30F-475B091A67A3}" dt="2026-07-06T13:38:37.641" v="2639"/>
          <ac:spMkLst>
            <pc:docMk/>
            <pc:sldMk cId="1807184251" sldId="290"/>
            <ac:spMk id="3" creationId="{9AF87863-07B0-A4FC-F998-F01687462221}"/>
          </ac:spMkLst>
        </pc:spChg>
        <pc:spChg chg="add mod">
          <ac:chgData name="Angélique Rose" userId="48c81230-db86-4357-8949-aff33c0d2ae8" providerId="ADAL" clId="{5A815B88-6EA6-4057-A30F-475B091A67A3}" dt="2026-07-06T13:39:31.090" v="2652" actId="20577"/>
          <ac:spMkLst>
            <pc:docMk/>
            <pc:sldMk cId="1807184251" sldId="290"/>
            <ac:spMk id="5" creationId="{9A81380E-438D-95A2-3540-3D0B80094C48}"/>
          </ac:spMkLst>
        </pc:spChg>
        <pc:spChg chg="mod">
          <ac:chgData name="Angélique Rose" userId="48c81230-db86-4357-8949-aff33c0d2ae8" providerId="ADAL" clId="{5A815B88-6EA6-4057-A30F-475B091A67A3}" dt="2026-07-06T13:39:54.628" v="2657" actId="27636"/>
          <ac:spMkLst>
            <pc:docMk/>
            <pc:sldMk cId="1807184251" sldId="290"/>
            <ac:spMk id="9" creationId="{D48FE7F0-2D77-A98D-57FD-4B21CADF9866}"/>
          </ac:spMkLst>
        </pc:spChg>
        <pc:graphicFrameChg chg="mod">
          <ac:chgData name="Angélique Rose" userId="48c81230-db86-4357-8949-aff33c0d2ae8" providerId="ADAL" clId="{5A815B88-6EA6-4057-A30F-475B091A67A3}" dt="2026-07-06T13:39:59.717" v="2658" actId="1076"/>
          <ac:graphicFrameMkLst>
            <pc:docMk/>
            <pc:sldMk cId="1807184251" sldId="290"/>
            <ac:graphicFrameMk id="7" creationId="{66E0B302-EA43-9A0B-3B3E-9B39F9295694}"/>
          </ac:graphicFrameMkLst>
        </pc:graphicFrameChg>
      </pc:sldChg>
      <pc:sldChg chg="modSp add mod">
        <pc:chgData name="Angélique Rose" userId="48c81230-db86-4357-8949-aff33c0d2ae8" providerId="ADAL" clId="{5A815B88-6EA6-4057-A30F-475B091A67A3}" dt="2026-07-02T11:20:31.352" v="2189" actId="6549"/>
        <pc:sldMkLst>
          <pc:docMk/>
          <pc:sldMk cId="2594635542" sldId="291"/>
        </pc:sldMkLst>
        <pc:spChg chg="mod">
          <ac:chgData name="Angélique Rose" userId="48c81230-db86-4357-8949-aff33c0d2ae8" providerId="ADAL" clId="{5A815B88-6EA6-4057-A30F-475B091A67A3}" dt="2026-07-02T11:20:31.352" v="2189" actId="6549"/>
          <ac:spMkLst>
            <pc:docMk/>
            <pc:sldMk cId="2594635542" sldId="291"/>
            <ac:spMk id="4" creationId="{4001B4CF-2E37-BCD1-0FF8-EDBF72360A3E}"/>
          </ac:spMkLst>
        </pc:spChg>
      </pc:sldChg>
      <pc:sldChg chg="modSp mod">
        <pc:chgData name="Angélique Rose" userId="48c81230-db86-4357-8949-aff33c0d2ae8" providerId="ADAL" clId="{5A815B88-6EA6-4057-A30F-475B091A67A3}" dt="2026-07-02T11:09:16.264" v="2156" actId="20577"/>
        <pc:sldMkLst>
          <pc:docMk/>
          <pc:sldMk cId="353770974" sldId="294"/>
        </pc:sldMkLst>
        <pc:spChg chg="mod">
          <ac:chgData name="Angélique Rose" userId="48c81230-db86-4357-8949-aff33c0d2ae8" providerId="ADAL" clId="{5A815B88-6EA6-4057-A30F-475B091A67A3}" dt="2026-07-02T11:09:16.264" v="2156" actId="20577"/>
          <ac:spMkLst>
            <pc:docMk/>
            <pc:sldMk cId="353770974" sldId="294"/>
            <ac:spMk id="8" creationId="{A202A72D-37CD-AA29-967B-5DDBF6238084}"/>
          </ac:spMkLst>
        </pc:spChg>
      </pc:sldChg>
      <pc:sldChg chg="addSp modSp mod">
        <pc:chgData name="Angélique Rose" userId="48c81230-db86-4357-8949-aff33c0d2ae8" providerId="ADAL" clId="{5A815B88-6EA6-4057-A30F-475B091A67A3}" dt="2026-06-30T14:37:29.786" v="134" actId="1076"/>
        <pc:sldMkLst>
          <pc:docMk/>
          <pc:sldMk cId="2122098256" sldId="295"/>
        </pc:sldMkLst>
        <pc:spChg chg="mod">
          <ac:chgData name="Angélique Rose" userId="48c81230-db86-4357-8949-aff33c0d2ae8" providerId="ADAL" clId="{5A815B88-6EA6-4057-A30F-475B091A67A3}" dt="2026-06-30T14:37:29.786" v="134" actId="1076"/>
          <ac:spMkLst>
            <pc:docMk/>
            <pc:sldMk cId="2122098256" sldId="295"/>
            <ac:spMk id="3" creationId="{8C92A7A2-81B4-7511-77BB-C6F76A78C069}"/>
          </ac:spMkLst>
        </pc:spChg>
        <pc:spChg chg="add mod">
          <ac:chgData name="Angélique Rose" userId="48c81230-db86-4357-8949-aff33c0d2ae8" providerId="ADAL" clId="{5A815B88-6EA6-4057-A30F-475B091A67A3}" dt="2026-06-30T14:37:24.930" v="133" actId="1076"/>
          <ac:spMkLst>
            <pc:docMk/>
            <pc:sldMk cId="2122098256" sldId="295"/>
            <ac:spMk id="4" creationId="{87633FA4-0F12-1676-D85A-2FB9A5752129}"/>
          </ac:spMkLst>
        </pc:spChg>
      </pc:sldChg>
      <pc:sldChg chg="addSp delSp modSp mod">
        <pc:chgData name="Angélique Rose" userId="48c81230-db86-4357-8949-aff33c0d2ae8" providerId="ADAL" clId="{5A815B88-6EA6-4057-A30F-475B091A67A3}" dt="2026-06-30T14:37:49.538" v="137" actId="1076"/>
        <pc:sldMkLst>
          <pc:docMk/>
          <pc:sldMk cId="991993510" sldId="296"/>
        </pc:sldMkLst>
        <pc:spChg chg="add mod">
          <ac:chgData name="Angélique Rose" userId="48c81230-db86-4357-8949-aff33c0d2ae8" providerId="ADAL" clId="{5A815B88-6EA6-4057-A30F-475B091A67A3}" dt="2026-06-30T14:37:06.640" v="127" actId="6549"/>
          <ac:spMkLst>
            <pc:docMk/>
            <pc:sldMk cId="991993510" sldId="296"/>
            <ac:spMk id="5" creationId="{F730D4B8-8483-5E18-470C-24C60919CCE3}"/>
          </ac:spMkLst>
        </pc:spChg>
        <pc:spChg chg="add mod">
          <ac:chgData name="Angélique Rose" userId="48c81230-db86-4357-8949-aff33c0d2ae8" providerId="ADAL" clId="{5A815B88-6EA6-4057-A30F-475B091A67A3}" dt="2026-06-30T14:37:49.538" v="137" actId="1076"/>
          <ac:spMkLst>
            <pc:docMk/>
            <pc:sldMk cId="991993510" sldId="296"/>
            <ac:spMk id="6" creationId="{1AB0D366-C1A2-CD16-F6D7-092E02489DAB}"/>
          </ac:spMkLst>
        </pc:spChg>
      </pc:sldChg>
      <pc:sldChg chg="modSp add mod">
        <pc:chgData name="Angélique Rose" userId="48c81230-db86-4357-8949-aff33c0d2ae8" providerId="ADAL" clId="{5A815B88-6EA6-4057-A30F-475B091A67A3}" dt="2026-07-02T09:55:47.484" v="2045" actId="6549"/>
        <pc:sldMkLst>
          <pc:docMk/>
          <pc:sldMk cId="3920732118" sldId="297"/>
        </pc:sldMkLst>
        <pc:spChg chg="mod">
          <ac:chgData name="Angélique Rose" userId="48c81230-db86-4357-8949-aff33c0d2ae8" providerId="ADAL" clId="{5A815B88-6EA6-4057-A30F-475B091A67A3}" dt="2026-07-02T09:55:47.484" v="2045" actId="6549"/>
          <ac:spMkLst>
            <pc:docMk/>
            <pc:sldMk cId="3920732118" sldId="297"/>
            <ac:spMk id="3" creationId="{9FFB72A4-5546-21AA-9D5F-C9D2C91E4D1D}"/>
          </ac:spMkLst>
        </pc:spChg>
        <pc:spChg chg="mod">
          <ac:chgData name="Angélique Rose" userId="48c81230-db86-4357-8949-aff33c0d2ae8" providerId="ADAL" clId="{5A815B88-6EA6-4057-A30F-475B091A67A3}" dt="2026-07-02T09:55:42.460" v="2044" actId="20577"/>
          <ac:spMkLst>
            <pc:docMk/>
            <pc:sldMk cId="3920732118" sldId="297"/>
            <ac:spMk id="4" creationId="{63DE98E9-0256-7382-7F59-5F65226E29C8}"/>
          </ac:spMkLst>
        </pc:spChg>
      </pc:sldChg>
      <pc:sldChg chg="modSp add mod">
        <pc:chgData name="Angélique Rose" userId="48c81230-db86-4357-8949-aff33c0d2ae8" providerId="ADAL" clId="{5A815B88-6EA6-4057-A30F-475B091A67A3}" dt="2026-07-02T08:44:40.070" v="158" actId="20577"/>
        <pc:sldMkLst>
          <pc:docMk/>
          <pc:sldMk cId="1037592126" sldId="298"/>
        </pc:sldMkLst>
        <pc:spChg chg="mod">
          <ac:chgData name="Angélique Rose" userId="48c81230-db86-4357-8949-aff33c0d2ae8" providerId="ADAL" clId="{5A815B88-6EA6-4057-A30F-475B091A67A3}" dt="2026-07-02T08:44:11.217" v="151" actId="5793"/>
          <ac:spMkLst>
            <pc:docMk/>
            <pc:sldMk cId="1037592126" sldId="298"/>
            <ac:spMk id="6" creationId="{5194FF6C-1138-CFCA-5C16-A6F40D8E74BC}"/>
          </ac:spMkLst>
        </pc:spChg>
        <pc:spChg chg="mod">
          <ac:chgData name="Angélique Rose" userId="48c81230-db86-4357-8949-aff33c0d2ae8" providerId="ADAL" clId="{5A815B88-6EA6-4057-A30F-475B091A67A3}" dt="2026-07-02T08:44:40.070" v="158" actId="20577"/>
          <ac:spMkLst>
            <pc:docMk/>
            <pc:sldMk cId="1037592126" sldId="298"/>
            <ac:spMk id="11" creationId="{DC3E73D8-A0BA-21FB-D432-B9F41134D5E0}"/>
          </ac:spMkLst>
        </pc:spChg>
      </pc:sldChg>
      <pc:sldChg chg="modSp add mod">
        <pc:chgData name="Angélique Rose" userId="48c81230-db86-4357-8949-aff33c0d2ae8" providerId="ADAL" clId="{5A815B88-6EA6-4057-A30F-475B091A67A3}" dt="2026-07-02T09:19:26.095" v="1101" actId="5793"/>
        <pc:sldMkLst>
          <pc:docMk/>
          <pc:sldMk cId="1767237081" sldId="299"/>
        </pc:sldMkLst>
        <pc:spChg chg="mod">
          <ac:chgData name="Angélique Rose" userId="48c81230-db86-4357-8949-aff33c0d2ae8" providerId="ADAL" clId="{5A815B88-6EA6-4057-A30F-475B091A67A3}" dt="2026-07-02T09:19:26.095" v="1101" actId="5793"/>
          <ac:spMkLst>
            <pc:docMk/>
            <pc:sldMk cId="1767237081" sldId="299"/>
            <ac:spMk id="6" creationId="{B60DE277-A7D9-90F9-213E-28137A063996}"/>
          </ac:spMkLst>
        </pc:spChg>
        <pc:spChg chg="mod">
          <ac:chgData name="Angélique Rose" userId="48c81230-db86-4357-8949-aff33c0d2ae8" providerId="ADAL" clId="{5A815B88-6EA6-4057-A30F-475B091A67A3}" dt="2026-07-02T09:18:37.722" v="1094" actId="1076"/>
          <ac:spMkLst>
            <pc:docMk/>
            <pc:sldMk cId="1767237081" sldId="299"/>
            <ac:spMk id="7" creationId="{C34CF7BE-1BE9-8AB7-2167-7FC2E388ECE3}"/>
          </ac:spMkLst>
        </pc:spChg>
        <pc:spChg chg="mod">
          <ac:chgData name="Angélique Rose" userId="48c81230-db86-4357-8949-aff33c0d2ae8" providerId="ADAL" clId="{5A815B88-6EA6-4057-A30F-475B091A67A3}" dt="2026-07-02T09:18:43.079" v="1095" actId="1076"/>
          <ac:spMkLst>
            <pc:docMk/>
            <pc:sldMk cId="1767237081" sldId="299"/>
            <ac:spMk id="8" creationId="{E514E853-E8CC-8F96-3D2B-9F9EB52C20A7}"/>
          </ac:spMkLst>
        </pc:spChg>
        <pc:spChg chg="mod">
          <ac:chgData name="Angélique Rose" userId="48c81230-db86-4357-8949-aff33c0d2ae8" providerId="ADAL" clId="{5A815B88-6EA6-4057-A30F-475B091A67A3}" dt="2026-07-02T09:19:01.765" v="1098" actId="14100"/>
          <ac:spMkLst>
            <pc:docMk/>
            <pc:sldMk cId="1767237081" sldId="299"/>
            <ac:spMk id="12" creationId="{BD60D85F-ABAD-7188-9EAC-3BA76521FCB5}"/>
          </ac:spMkLst>
        </pc:spChg>
        <pc:picChg chg="mod">
          <ac:chgData name="Angélique Rose" userId="48c81230-db86-4357-8949-aff33c0d2ae8" providerId="ADAL" clId="{5A815B88-6EA6-4057-A30F-475B091A67A3}" dt="2026-07-02T09:19:11.235" v="1099" actId="1076"/>
          <ac:picMkLst>
            <pc:docMk/>
            <pc:sldMk cId="1767237081" sldId="299"/>
            <ac:picMk id="11" creationId="{2AD9CD0E-FF85-0255-6DC1-52DE16402F1B}"/>
          </ac:picMkLst>
        </pc:picChg>
      </pc:sldChg>
      <pc:sldChg chg="modSp add del mod">
        <pc:chgData name="Angélique Rose" userId="48c81230-db86-4357-8949-aff33c0d2ae8" providerId="ADAL" clId="{5A815B88-6EA6-4057-A30F-475B091A67A3}" dt="2026-07-06T13:40:05.272" v="2659" actId="47"/>
        <pc:sldMkLst>
          <pc:docMk/>
          <pc:sldMk cId="1558863276" sldId="300"/>
        </pc:sldMkLst>
        <pc:spChg chg="mod">
          <ac:chgData name="Angélique Rose" userId="48c81230-db86-4357-8949-aff33c0d2ae8" providerId="ADAL" clId="{5A815B88-6EA6-4057-A30F-475B091A67A3}" dt="2026-07-02T14:34:07.848" v="2479" actId="1076"/>
          <ac:spMkLst>
            <pc:docMk/>
            <pc:sldMk cId="1558863276" sldId="300"/>
            <ac:spMk id="5" creationId="{DBF03A96-283C-A6F4-AD95-E37ADF5D3E2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538A8C-4D10-4A3A-94D4-5827E49202D5}" type="datetimeFigureOut">
              <a:rPr lang="fr-FR" smtClean="0"/>
              <a:t>06/07/2026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3B4D94-DB13-4C20-8D77-E736B62DEE17}" type="slidenum">
              <a:rPr lang="fr-FR" smtClean="0"/>
              <a:t>‹N°›</a:t>
            </a:fld>
            <a:endParaRPr lang="fr-FR"/>
          </a:p>
        </p:txBody>
      </p:sp>
    </p:spTree>
    <p:extLst>
      <p:ext uri="{BB962C8B-B14F-4D97-AF65-F5344CB8AC3E}">
        <p14:creationId xmlns:p14="http://schemas.microsoft.com/office/powerpoint/2010/main" val="3279652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03B4D94-DB13-4C20-8D77-E736B62DEE17}" type="slidenum">
              <a:rPr lang="fr-FR" smtClean="0"/>
              <a:t>1</a:t>
            </a:fld>
            <a:endParaRPr lang="fr-FR"/>
          </a:p>
        </p:txBody>
      </p:sp>
    </p:spTree>
    <p:extLst>
      <p:ext uri="{BB962C8B-B14F-4D97-AF65-F5344CB8AC3E}">
        <p14:creationId xmlns:p14="http://schemas.microsoft.com/office/powerpoint/2010/main" val="724050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E78E34-50D6-4F2C-8D2E-8CF17735A93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53D1EB6-BFDC-47EC-B793-32CD2F66A5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103800-1600-4D4F-8D47-0EE10CF4455E}"/>
              </a:ext>
            </a:extLst>
          </p:cNvPr>
          <p:cNvSpPr>
            <a:spLocks noGrp="1"/>
          </p:cNvSpPr>
          <p:nvPr>
            <p:ph type="dt" sz="half" idx="10"/>
          </p:nvPr>
        </p:nvSpPr>
        <p:spPr/>
        <p:txBody>
          <a:bodyPr/>
          <a:lstStyle/>
          <a:p>
            <a:fld id="{50F249FE-3FF3-4313-B3EC-6E779CA55155}" type="datetime1">
              <a:rPr lang="fr-FR" smtClean="0"/>
              <a:t>06/07/2026</a:t>
            </a:fld>
            <a:endParaRPr lang="fr-FR"/>
          </a:p>
        </p:txBody>
      </p:sp>
      <p:sp>
        <p:nvSpPr>
          <p:cNvPr id="5" name="Espace réservé du pied de page 4">
            <a:extLst>
              <a:ext uri="{FF2B5EF4-FFF2-40B4-BE49-F238E27FC236}">
                <a16:creationId xmlns:a16="http://schemas.microsoft.com/office/drawing/2014/main" id="{43038579-53C2-4B26-A94B-DF7821F932D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CF6387-79FB-4316-9D12-79B534C00DDB}"/>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467977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D386B7-03AA-465D-833A-D3516034174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AC3E76B-D162-464F-8C89-2221E327D9E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03D3DC-8D33-41F5-802F-55B96222C366}"/>
              </a:ext>
            </a:extLst>
          </p:cNvPr>
          <p:cNvSpPr>
            <a:spLocks noGrp="1"/>
          </p:cNvSpPr>
          <p:nvPr>
            <p:ph type="dt" sz="half" idx="10"/>
          </p:nvPr>
        </p:nvSpPr>
        <p:spPr/>
        <p:txBody>
          <a:bodyPr/>
          <a:lstStyle/>
          <a:p>
            <a:fld id="{1B0756FF-8FA9-4D79-B717-FE9BF2ED552E}" type="datetime1">
              <a:rPr lang="fr-FR" smtClean="0"/>
              <a:t>06/07/2026</a:t>
            </a:fld>
            <a:endParaRPr lang="fr-FR"/>
          </a:p>
        </p:txBody>
      </p:sp>
      <p:sp>
        <p:nvSpPr>
          <p:cNvPr id="5" name="Espace réservé du pied de page 4">
            <a:extLst>
              <a:ext uri="{FF2B5EF4-FFF2-40B4-BE49-F238E27FC236}">
                <a16:creationId xmlns:a16="http://schemas.microsoft.com/office/drawing/2014/main" id="{82B028C0-63B2-47FD-ADDE-72FFBE3C409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23D261-4A7A-45F4-A410-93A7B3017162}"/>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3892802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E3A33B-FFF1-4D3F-81DB-1D7DE6DF9D9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8A53C63-0E81-4FA3-9852-B0D1C28847B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A88BCA3-C510-4DBB-9AB1-F455F4AB7184}"/>
              </a:ext>
            </a:extLst>
          </p:cNvPr>
          <p:cNvSpPr>
            <a:spLocks noGrp="1"/>
          </p:cNvSpPr>
          <p:nvPr>
            <p:ph type="dt" sz="half" idx="10"/>
          </p:nvPr>
        </p:nvSpPr>
        <p:spPr/>
        <p:txBody>
          <a:bodyPr/>
          <a:lstStyle/>
          <a:p>
            <a:fld id="{CE969FA5-B08D-4198-9B80-5B657F2895EA}" type="datetime1">
              <a:rPr lang="fr-FR" smtClean="0"/>
              <a:t>06/07/2026</a:t>
            </a:fld>
            <a:endParaRPr lang="fr-FR"/>
          </a:p>
        </p:txBody>
      </p:sp>
      <p:sp>
        <p:nvSpPr>
          <p:cNvPr id="5" name="Espace réservé du pied de page 4">
            <a:extLst>
              <a:ext uri="{FF2B5EF4-FFF2-40B4-BE49-F238E27FC236}">
                <a16:creationId xmlns:a16="http://schemas.microsoft.com/office/drawing/2014/main" id="{6A2EAAFE-C43F-4283-941A-F318C874AD2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E2AC920-D042-4B95-993B-A7971C715C58}"/>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3942883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A86712-78FE-4A12-BBB0-A40A365335A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0FE63E5-B9AF-4E9E-AA34-C92181FCFA1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AF20171-EFCA-4F73-A5FD-B82B4672D62C}"/>
              </a:ext>
            </a:extLst>
          </p:cNvPr>
          <p:cNvSpPr>
            <a:spLocks noGrp="1"/>
          </p:cNvSpPr>
          <p:nvPr>
            <p:ph type="dt" sz="half" idx="10"/>
          </p:nvPr>
        </p:nvSpPr>
        <p:spPr/>
        <p:txBody>
          <a:bodyPr/>
          <a:lstStyle/>
          <a:p>
            <a:fld id="{01F75FEA-D0C2-44AA-A037-CA666B71123B}" type="datetime1">
              <a:rPr lang="fr-FR" smtClean="0"/>
              <a:t>06/07/2026</a:t>
            </a:fld>
            <a:endParaRPr lang="fr-FR"/>
          </a:p>
        </p:txBody>
      </p:sp>
      <p:sp>
        <p:nvSpPr>
          <p:cNvPr id="5" name="Espace réservé du pied de page 4">
            <a:extLst>
              <a:ext uri="{FF2B5EF4-FFF2-40B4-BE49-F238E27FC236}">
                <a16:creationId xmlns:a16="http://schemas.microsoft.com/office/drawing/2014/main" id="{0EA669DD-8D8A-4F7C-8C6F-B50B7A555F4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C955F1B-E4E7-4160-93C3-365ACC309FE2}"/>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429003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844AF-B455-4C16-AD0C-C27C85FFBD0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46462E0-5826-4572-BD82-C6B1CB3971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7655E64-C769-4341-BBF0-19EB8516BB24}"/>
              </a:ext>
            </a:extLst>
          </p:cNvPr>
          <p:cNvSpPr>
            <a:spLocks noGrp="1"/>
          </p:cNvSpPr>
          <p:nvPr>
            <p:ph type="dt" sz="half" idx="10"/>
          </p:nvPr>
        </p:nvSpPr>
        <p:spPr/>
        <p:txBody>
          <a:bodyPr/>
          <a:lstStyle/>
          <a:p>
            <a:fld id="{356DB3CB-7399-4AC5-950D-AF1BF01AF57A}" type="datetime1">
              <a:rPr lang="fr-FR" smtClean="0"/>
              <a:t>06/07/2026</a:t>
            </a:fld>
            <a:endParaRPr lang="fr-FR"/>
          </a:p>
        </p:txBody>
      </p:sp>
      <p:sp>
        <p:nvSpPr>
          <p:cNvPr id="5" name="Espace réservé du pied de page 4">
            <a:extLst>
              <a:ext uri="{FF2B5EF4-FFF2-40B4-BE49-F238E27FC236}">
                <a16:creationId xmlns:a16="http://schemas.microsoft.com/office/drawing/2014/main" id="{73962466-73DD-40EB-B6A7-66F4E05DA9E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01CB8DA-ECB8-428E-BE57-2E96F6EDA293}"/>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2063666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DD184B-E349-40F6-829A-5436E78CEF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60F55AB-46A2-4A34-B52A-F3D765A472C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1FA216A-A978-4929-9EEB-D8C0B3A8D52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BE3CB7B-324E-4892-87BB-4933D97ACC07}"/>
              </a:ext>
            </a:extLst>
          </p:cNvPr>
          <p:cNvSpPr>
            <a:spLocks noGrp="1"/>
          </p:cNvSpPr>
          <p:nvPr>
            <p:ph type="dt" sz="half" idx="10"/>
          </p:nvPr>
        </p:nvSpPr>
        <p:spPr/>
        <p:txBody>
          <a:bodyPr/>
          <a:lstStyle/>
          <a:p>
            <a:fld id="{D9B1FB2B-10B2-4808-B69A-211242C11B44}" type="datetime1">
              <a:rPr lang="fr-FR" smtClean="0"/>
              <a:t>06/07/2026</a:t>
            </a:fld>
            <a:endParaRPr lang="fr-FR"/>
          </a:p>
        </p:txBody>
      </p:sp>
      <p:sp>
        <p:nvSpPr>
          <p:cNvPr id="6" name="Espace réservé du pied de page 5">
            <a:extLst>
              <a:ext uri="{FF2B5EF4-FFF2-40B4-BE49-F238E27FC236}">
                <a16:creationId xmlns:a16="http://schemas.microsoft.com/office/drawing/2014/main" id="{97718D16-9345-4963-A2FF-84551767749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BD2CCAB-9D23-4D9B-A850-6FAD7874F35A}"/>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3674897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D10075-9A5F-4BDF-A0F6-25CD914E35E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B7934DD-21E5-4251-9D2C-99BAF334D9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15940BC-3645-447E-93C5-A7501D1D863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AB9C59-2C70-4A25-84E9-BDAEDFA52E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FCD3061-A235-4B4E-A669-C68FB2ADD81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347DE83-D5D8-4A6A-8FA8-1D546035C652}"/>
              </a:ext>
            </a:extLst>
          </p:cNvPr>
          <p:cNvSpPr>
            <a:spLocks noGrp="1"/>
          </p:cNvSpPr>
          <p:nvPr>
            <p:ph type="dt" sz="half" idx="10"/>
          </p:nvPr>
        </p:nvSpPr>
        <p:spPr/>
        <p:txBody>
          <a:bodyPr/>
          <a:lstStyle/>
          <a:p>
            <a:fld id="{C6B4CF63-86FB-4233-A393-3ED9A0A8F0E9}" type="datetime1">
              <a:rPr lang="fr-FR" smtClean="0"/>
              <a:t>06/07/2026</a:t>
            </a:fld>
            <a:endParaRPr lang="fr-FR"/>
          </a:p>
        </p:txBody>
      </p:sp>
      <p:sp>
        <p:nvSpPr>
          <p:cNvPr id="8" name="Espace réservé du pied de page 7">
            <a:extLst>
              <a:ext uri="{FF2B5EF4-FFF2-40B4-BE49-F238E27FC236}">
                <a16:creationId xmlns:a16="http://schemas.microsoft.com/office/drawing/2014/main" id="{602E6E7B-1E34-4E4E-9B68-117D07A9D3E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C98C7C3-288A-4293-8268-EB46C17710A5}"/>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2928829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81514D-F78B-4C4D-A327-3F2B2801153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96C8ABC-ACB1-4CEF-8804-1C99BF365AB7}"/>
              </a:ext>
            </a:extLst>
          </p:cNvPr>
          <p:cNvSpPr>
            <a:spLocks noGrp="1"/>
          </p:cNvSpPr>
          <p:nvPr>
            <p:ph type="dt" sz="half" idx="10"/>
          </p:nvPr>
        </p:nvSpPr>
        <p:spPr/>
        <p:txBody>
          <a:bodyPr/>
          <a:lstStyle/>
          <a:p>
            <a:fld id="{FDBDEB73-76E7-4ED9-B241-F95AAD1C8A7D}" type="datetime1">
              <a:rPr lang="fr-FR" smtClean="0"/>
              <a:t>06/07/2026</a:t>
            </a:fld>
            <a:endParaRPr lang="fr-FR"/>
          </a:p>
        </p:txBody>
      </p:sp>
      <p:sp>
        <p:nvSpPr>
          <p:cNvPr id="4" name="Espace réservé du pied de page 3">
            <a:extLst>
              <a:ext uri="{FF2B5EF4-FFF2-40B4-BE49-F238E27FC236}">
                <a16:creationId xmlns:a16="http://schemas.microsoft.com/office/drawing/2014/main" id="{1A684A31-8AF4-48D5-A802-B0CC75DD689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645B23C-69DF-4405-8671-770B379F21FD}"/>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3890422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01B65A1-7878-4DF0-94D9-4E4DCBF9313F}"/>
              </a:ext>
            </a:extLst>
          </p:cNvPr>
          <p:cNvSpPr>
            <a:spLocks noGrp="1"/>
          </p:cNvSpPr>
          <p:nvPr>
            <p:ph type="dt" sz="half" idx="10"/>
          </p:nvPr>
        </p:nvSpPr>
        <p:spPr/>
        <p:txBody>
          <a:bodyPr/>
          <a:lstStyle/>
          <a:p>
            <a:fld id="{DD2C8EFE-11C0-41B6-B3B7-E2C849C6A418}" type="datetime1">
              <a:rPr lang="fr-FR" smtClean="0"/>
              <a:t>06/07/2026</a:t>
            </a:fld>
            <a:endParaRPr lang="fr-FR"/>
          </a:p>
        </p:txBody>
      </p:sp>
      <p:sp>
        <p:nvSpPr>
          <p:cNvPr id="3" name="Espace réservé du pied de page 2">
            <a:extLst>
              <a:ext uri="{FF2B5EF4-FFF2-40B4-BE49-F238E27FC236}">
                <a16:creationId xmlns:a16="http://schemas.microsoft.com/office/drawing/2014/main" id="{1DB7BEB1-E0DE-4555-B197-1FAFA4FF1A7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0EB0F2F-9D01-4C5C-9E44-BA6A0EAF5192}"/>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3499970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3A0EC9-311D-4025-A2AC-1D1DD33B0E2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3B63EC6-057A-4320-AFA4-1812304E25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AD08B08-403E-42D4-915C-5E549E36BD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D8CFF11-D242-4921-8E7C-6D809BE0E42B}"/>
              </a:ext>
            </a:extLst>
          </p:cNvPr>
          <p:cNvSpPr>
            <a:spLocks noGrp="1"/>
          </p:cNvSpPr>
          <p:nvPr>
            <p:ph type="dt" sz="half" idx="10"/>
          </p:nvPr>
        </p:nvSpPr>
        <p:spPr/>
        <p:txBody>
          <a:bodyPr/>
          <a:lstStyle/>
          <a:p>
            <a:fld id="{70CFE712-65DE-4571-B9E0-1004EBA4A9C4}" type="datetime1">
              <a:rPr lang="fr-FR" smtClean="0"/>
              <a:t>06/07/2026</a:t>
            </a:fld>
            <a:endParaRPr lang="fr-FR"/>
          </a:p>
        </p:txBody>
      </p:sp>
      <p:sp>
        <p:nvSpPr>
          <p:cNvPr id="6" name="Espace réservé du pied de page 5">
            <a:extLst>
              <a:ext uri="{FF2B5EF4-FFF2-40B4-BE49-F238E27FC236}">
                <a16:creationId xmlns:a16="http://schemas.microsoft.com/office/drawing/2014/main" id="{B7FDA022-80E6-4E55-8D73-4D9BC62C240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37EA1E-4C06-4F83-B23B-4E064B5DC65C}"/>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1271605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36C37-D26B-46C8-BC3D-E7003D86FB1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7809BCC-63AE-4294-A49A-D587EB700C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ADEB4A0-B2AD-4270-AF3E-938A9F6353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82F853E-7244-43A7-9BC7-9EF7CB5A159F}"/>
              </a:ext>
            </a:extLst>
          </p:cNvPr>
          <p:cNvSpPr>
            <a:spLocks noGrp="1"/>
          </p:cNvSpPr>
          <p:nvPr>
            <p:ph type="dt" sz="half" idx="10"/>
          </p:nvPr>
        </p:nvSpPr>
        <p:spPr/>
        <p:txBody>
          <a:bodyPr/>
          <a:lstStyle/>
          <a:p>
            <a:fld id="{A820571F-2239-42FB-A2AC-FD552D0697D6}" type="datetime1">
              <a:rPr lang="fr-FR" smtClean="0"/>
              <a:t>06/07/2026</a:t>
            </a:fld>
            <a:endParaRPr lang="fr-FR"/>
          </a:p>
        </p:txBody>
      </p:sp>
      <p:sp>
        <p:nvSpPr>
          <p:cNvPr id="6" name="Espace réservé du pied de page 5">
            <a:extLst>
              <a:ext uri="{FF2B5EF4-FFF2-40B4-BE49-F238E27FC236}">
                <a16:creationId xmlns:a16="http://schemas.microsoft.com/office/drawing/2014/main" id="{298AE30F-C10F-40B1-877B-3E4FF64A5C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2D49ACF-F216-4A0A-A70A-5D3B65E69200}"/>
              </a:ext>
            </a:extLst>
          </p:cNvPr>
          <p:cNvSpPr>
            <a:spLocks noGrp="1"/>
          </p:cNvSpPr>
          <p:nvPr>
            <p:ph type="sldNum" sz="quarter" idx="12"/>
          </p:nvPr>
        </p:nvSpPr>
        <p:spPr/>
        <p:txBody>
          <a:bodyPr/>
          <a:lstStyle/>
          <a:p>
            <a:fld id="{1F296CD6-F585-4F4E-9BDC-72E84E04FBD4}" type="slidenum">
              <a:rPr lang="fr-FR" smtClean="0"/>
              <a:t>‹N°›</a:t>
            </a:fld>
            <a:endParaRPr lang="fr-FR"/>
          </a:p>
        </p:txBody>
      </p:sp>
    </p:spTree>
    <p:extLst>
      <p:ext uri="{BB962C8B-B14F-4D97-AF65-F5344CB8AC3E}">
        <p14:creationId xmlns:p14="http://schemas.microsoft.com/office/powerpoint/2010/main" val="40792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3D6F53B-38C6-460B-B09E-959671B50E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EAC3E9-9B14-4024-9370-5C7798D037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2D31A39-CE69-4143-AB0D-CC3721083E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4B4FD-FD45-4D3B-A5BA-835533CCF4F8}" type="datetime1">
              <a:rPr lang="fr-FR" smtClean="0"/>
              <a:t>06/07/2026</a:t>
            </a:fld>
            <a:endParaRPr lang="fr-FR"/>
          </a:p>
        </p:txBody>
      </p:sp>
      <p:sp>
        <p:nvSpPr>
          <p:cNvPr id="5" name="Espace réservé du pied de page 4">
            <a:extLst>
              <a:ext uri="{FF2B5EF4-FFF2-40B4-BE49-F238E27FC236}">
                <a16:creationId xmlns:a16="http://schemas.microsoft.com/office/drawing/2014/main" id="{C0DCE918-765B-41D3-836D-DC31BF786A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9FAD0F0-01D7-4ADE-A374-895A5DB565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296CD6-F585-4F4E-9BDC-72E84E04FBD4}" type="slidenum">
              <a:rPr lang="fr-FR" smtClean="0"/>
              <a:t>‹N°›</a:t>
            </a:fld>
            <a:endParaRPr lang="fr-FR"/>
          </a:p>
        </p:txBody>
      </p:sp>
    </p:spTree>
    <p:extLst>
      <p:ext uri="{BB962C8B-B14F-4D97-AF65-F5344CB8AC3E}">
        <p14:creationId xmlns:p14="http://schemas.microsoft.com/office/powerpoint/2010/main" val="390079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E2ED6F9-63C3-4A8D-9BB4-1EA62533B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6D72081E-AD41-4FBB-B02B-698A68DBC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re 1">
            <a:extLst>
              <a:ext uri="{FF2B5EF4-FFF2-40B4-BE49-F238E27FC236}">
                <a16:creationId xmlns:a16="http://schemas.microsoft.com/office/drawing/2014/main" id="{7AF73FD0-E2FA-47BB-B60A-ED9E02A39C9B}"/>
              </a:ext>
            </a:extLst>
          </p:cNvPr>
          <p:cNvSpPr txBox="1">
            <a:spLocks/>
          </p:cNvSpPr>
          <p:nvPr/>
        </p:nvSpPr>
        <p:spPr>
          <a:xfrm>
            <a:off x="1051560" y="4495466"/>
            <a:ext cx="3611880" cy="15361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a:t>RMM Encéphalopathies anoxo-ischémiques</a:t>
            </a:r>
          </a:p>
        </p:txBody>
      </p:sp>
      <p:pic>
        <p:nvPicPr>
          <p:cNvPr id="6" name="Image 5">
            <a:extLst>
              <a:ext uri="{FF2B5EF4-FFF2-40B4-BE49-F238E27FC236}">
                <a16:creationId xmlns:a16="http://schemas.microsoft.com/office/drawing/2014/main" id="{5BD10244-DD05-DA4C-29BD-F38B1814E4DC}"/>
              </a:ext>
            </a:extLst>
          </p:cNvPr>
          <p:cNvPicPr>
            <a:picLocks noChangeAspect="1"/>
          </p:cNvPicPr>
          <p:nvPr/>
        </p:nvPicPr>
        <p:blipFill>
          <a:blip r:embed="rId3">
            <a:extLst>
              <a:ext uri="{28A0092B-C50C-407E-A947-70E740481C1C}">
                <a14:useLocalDpi xmlns:a14="http://schemas.microsoft.com/office/drawing/2010/main" val="0"/>
              </a:ext>
            </a:extLst>
          </a:blip>
          <a:srcRect t="23665" b="21730"/>
          <a:stretch>
            <a:fillRect/>
          </a:stretch>
        </p:blipFill>
        <p:spPr>
          <a:xfrm>
            <a:off x="2686060" y="228458"/>
            <a:ext cx="6819880" cy="2234405"/>
          </a:xfrm>
          <a:prstGeom prst="rect">
            <a:avLst/>
          </a:prstGeom>
        </p:spPr>
      </p:pic>
      <p:sp>
        <p:nvSpPr>
          <p:cNvPr id="15" name="Rectangle 14">
            <a:extLst>
              <a:ext uri="{FF2B5EF4-FFF2-40B4-BE49-F238E27FC236}">
                <a16:creationId xmlns:a16="http://schemas.microsoft.com/office/drawing/2014/main" id="{716248AD-805F-41BF-9B57-FC53E5B32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7" name="Rectangle 16">
            <a:extLst>
              <a:ext uri="{FF2B5EF4-FFF2-40B4-BE49-F238E27FC236}">
                <a16:creationId xmlns:a16="http://schemas.microsoft.com/office/drawing/2014/main" id="{1F82758F-B2B3-4F0A-BB90-4BFFEDD16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ous-titre 2">
            <a:extLst>
              <a:ext uri="{FF2B5EF4-FFF2-40B4-BE49-F238E27FC236}">
                <a16:creationId xmlns:a16="http://schemas.microsoft.com/office/drawing/2014/main" id="{F21B0F63-F995-4636-A9CC-818BFC324349}"/>
              </a:ext>
            </a:extLst>
          </p:cNvPr>
          <p:cNvSpPr txBox="1">
            <a:spLocks/>
          </p:cNvSpPr>
          <p:nvPr/>
        </p:nvSpPr>
        <p:spPr>
          <a:xfrm>
            <a:off x="5295826" y="4495466"/>
            <a:ext cx="6061022" cy="153619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Cas n° :   </a:t>
            </a:r>
          </a:p>
          <a:p>
            <a:r>
              <a:rPr lang="en-US" sz="3200" dirty="0"/>
              <a:t>Date : </a:t>
            </a:r>
            <a:endParaRPr lang="en-US" sz="1800" dirty="0"/>
          </a:p>
        </p:txBody>
      </p:sp>
      <p:sp>
        <p:nvSpPr>
          <p:cNvPr id="2" name="Espace réservé du numéro de diapositive 1">
            <a:extLst>
              <a:ext uri="{FF2B5EF4-FFF2-40B4-BE49-F238E27FC236}">
                <a16:creationId xmlns:a16="http://schemas.microsoft.com/office/drawing/2014/main" id="{2D94CC53-B02F-4CFE-8CE5-D7488F9F594C}"/>
              </a:ext>
            </a:extLst>
          </p:cNvPr>
          <p:cNvSpPr>
            <a:spLocks noGrp="1"/>
          </p:cNvSpPr>
          <p:nvPr>
            <p:ph type="sldNum" sz="quarter" idx="12"/>
          </p:nvPr>
        </p:nvSpPr>
        <p:spPr>
          <a:xfrm>
            <a:off x="8610600" y="6356350"/>
            <a:ext cx="2746248" cy="365125"/>
          </a:xfrm>
        </p:spPr>
        <p:txBody>
          <a:bodyPr vert="horz" lIns="91440" tIns="45720" rIns="91440" bIns="45720" rtlCol="0" anchor="ctr">
            <a:normAutofit/>
          </a:bodyPr>
          <a:lstStyle/>
          <a:p>
            <a:pPr>
              <a:spcAft>
                <a:spcPts val="600"/>
              </a:spcAft>
              <a:defRPr/>
            </a:pPr>
            <a:fld id="{1F296CD6-F585-4F4E-9BDC-72E84E04FBD4}" type="slidenum">
              <a:rPr lang="en-US">
                <a:solidFill>
                  <a:schemeClr val="tx1">
                    <a:lumMod val="50000"/>
                    <a:lumOff val="50000"/>
                  </a:schemeClr>
                </a:solidFill>
                <a:latin typeface="Calibri" panose="020F0502020204030204"/>
              </a:rPr>
              <a:pPr>
                <a:spcAft>
                  <a:spcPts val="600"/>
                </a:spcAft>
                <a:defRPr/>
              </a:pPr>
              <a:t>1</a:t>
            </a:fld>
            <a:endParaRPr lang="en-US">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54977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16DF4-4421-2406-1415-B78E5C6A5196}"/>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B1FCF0F7-CFDB-27DD-69CF-8B8A3C9789FE}"/>
              </a:ext>
            </a:extLst>
          </p:cNvPr>
          <p:cNvSpPr>
            <a:spLocks noGrp="1"/>
          </p:cNvSpPr>
          <p:nvPr>
            <p:ph type="title"/>
          </p:nvPr>
        </p:nvSpPr>
        <p:spPr>
          <a:xfrm>
            <a:off x="838200" y="0"/>
            <a:ext cx="10515600" cy="709695"/>
          </a:xfrm>
        </p:spPr>
        <p:txBody>
          <a:bodyPr>
            <a:normAutofit/>
          </a:bodyPr>
          <a:lstStyle/>
          <a:p>
            <a:r>
              <a:rPr lang="fr-FR" sz="3600" b="1" dirty="0"/>
              <a:t>ACCOUCHEMENT</a:t>
            </a:r>
          </a:p>
        </p:txBody>
      </p:sp>
      <p:sp>
        <p:nvSpPr>
          <p:cNvPr id="6" name="Espace réservé du contenu 2">
            <a:extLst>
              <a:ext uri="{FF2B5EF4-FFF2-40B4-BE49-F238E27FC236}">
                <a16:creationId xmlns:a16="http://schemas.microsoft.com/office/drawing/2014/main" id="{B60DE277-A7D9-90F9-213E-28137A063996}"/>
              </a:ext>
            </a:extLst>
          </p:cNvPr>
          <p:cNvSpPr>
            <a:spLocks noGrp="1"/>
          </p:cNvSpPr>
          <p:nvPr>
            <p:ph idx="1"/>
          </p:nvPr>
        </p:nvSpPr>
        <p:spPr>
          <a:xfrm>
            <a:off x="838200" y="657837"/>
            <a:ext cx="10388600" cy="5698513"/>
          </a:xfrm>
          <a:ln>
            <a:solidFill>
              <a:schemeClr val="accent5">
                <a:lumMod val="75000"/>
              </a:schemeClr>
            </a:solidFill>
          </a:ln>
        </p:spPr>
        <p:txBody>
          <a:bodyPr>
            <a:normAutofit/>
          </a:bodyPr>
          <a:lstStyle/>
          <a:p>
            <a:endParaRPr lang="fr-FR" sz="500" dirty="0"/>
          </a:p>
          <a:p>
            <a:r>
              <a:rPr lang="fr-FR" sz="2000" b="1" i="1" dirty="0"/>
              <a:t>CF exemple </a:t>
            </a:r>
          </a:p>
          <a:p>
            <a:pPr marL="0" indent="0">
              <a:buNone/>
            </a:pPr>
            <a:endParaRPr lang="fr-FR" sz="2000" b="1" i="1" dirty="0"/>
          </a:p>
          <a:p>
            <a:pPr marL="0" indent="0">
              <a:buNone/>
            </a:pPr>
            <a:endParaRPr lang="fr-FR" sz="2000" dirty="0"/>
          </a:p>
        </p:txBody>
      </p:sp>
      <p:sp>
        <p:nvSpPr>
          <p:cNvPr id="2" name="Espace réservé du numéro de diapositive 1">
            <a:extLst>
              <a:ext uri="{FF2B5EF4-FFF2-40B4-BE49-F238E27FC236}">
                <a16:creationId xmlns:a16="http://schemas.microsoft.com/office/drawing/2014/main" id="{2FB7D4CD-3EA0-2380-7E89-AF06ABA7D840}"/>
              </a:ext>
            </a:extLst>
          </p:cNvPr>
          <p:cNvSpPr>
            <a:spLocks noGrp="1"/>
          </p:cNvSpPr>
          <p:nvPr>
            <p:ph type="sldNum" sz="quarter" idx="12"/>
          </p:nvPr>
        </p:nvSpPr>
        <p:spPr/>
        <p:txBody>
          <a:bodyPr/>
          <a:lstStyle/>
          <a:p>
            <a:fld id="{1F296CD6-F585-4F4E-9BDC-72E84E04FBD4}" type="slidenum">
              <a:rPr lang="fr-FR" smtClean="0"/>
              <a:t>10</a:t>
            </a:fld>
            <a:endParaRPr lang="fr-FR"/>
          </a:p>
        </p:txBody>
      </p:sp>
      <p:sp>
        <p:nvSpPr>
          <p:cNvPr id="7" name="ZoneTexte 6">
            <a:extLst>
              <a:ext uri="{FF2B5EF4-FFF2-40B4-BE49-F238E27FC236}">
                <a16:creationId xmlns:a16="http://schemas.microsoft.com/office/drawing/2014/main" id="{C34CF7BE-1BE9-8AB7-2167-7FC2E388ECE3}"/>
              </a:ext>
            </a:extLst>
          </p:cNvPr>
          <p:cNvSpPr txBox="1"/>
          <p:nvPr/>
        </p:nvSpPr>
        <p:spPr>
          <a:xfrm>
            <a:off x="4597269" y="1463235"/>
            <a:ext cx="2997461" cy="1384995"/>
          </a:xfrm>
          <a:prstGeom prst="rect">
            <a:avLst/>
          </a:prstGeom>
          <a:noFill/>
        </p:spPr>
        <p:txBody>
          <a:bodyPr wrap="square" rtlCol="0">
            <a:spAutoFit/>
          </a:bodyPr>
          <a:lstStyle/>
          <a:p>
            <a:r>
              <a:rPr lang="fr-FR" sz="1400" dirty="0"/>
              <a:t>7h50 Appel médecin de garde pour stagnation</a:t>
            </a:r>
            <a:br>
              <a:rPr lang="fr-FR" sz="1400" dirty="0"/>
            </a:br>
            <a:r>
              <a:rPr lang="fr-FR" sz="1400" dirty="0"/>
              <a:t>8h Médecin présent </a:t>
            </a:r>
            <a:br>
              <a:rPr lang="fr-FR" sz="1400" dirty="0"/>
            </a:br>
            <a:r>
              <a:rPr lang="fr-FR" sz="1400" dirty="0"/>
              <a:t>CAT expectative + Ocytocine</a:t>
            </a:r>
          </a:p>
          <a:p>
            <a:r>
              <a:rPr lang="fr-FR" sz="1400" dirty="0"/>
              <a:t>08h10 5ui </a:t>
            </a:r>
            <a:r>
              <a:rPr lang="fr-FR" sz="1400" dirty="0" err="1"/>
              <a:t>syntocinon</a:t>
            </a:r>
            <a:r>
              <a:rPr lang="fr-FR" sz="1400" dirty="0"/>
              <a:t> dans 500cc G5% Débit de 2 </a:t>
            </a:r>
            <a:r>
              <a:rPr lang="fr-FR" sz="1400" dirty="0" err="1"/>
              <a:t>mUI</a:t>
            </a:r>
            <a:r>
              <a:rPr lang="fr-FR" sz="1400" dirty="0"/>
              <a:t>/min </a:t>
            </a:r>
          </a:p>
        </p:txBody>
      </p:sp>
      <p:sp>
        <p:nvSpPr>
          <p:cNvPr id="8" name="ZoneTexte 7">
            <a:extLst>
              <a:ext uri="{FF2B5EF4-FFF2-40B4-BE49-F238E27FC236}">
                <a16:creationId xmlns:a16="http://schemas.microsoft.com/office/drawing/2014/main" id="{E514E853-E8CC-8F96-3D2B-9F9EB52C20A7}"/>
              </a:ext>
            </a:extLst>
          </p:cNvPr>
          <p:cNvSpPr txBox="1"/>
          <p:nvPr/>
        </p:nvSpPr>
        <p:spPr>
          <a:xfrm>
            <a:off x="965199" y="1493791"/>
            <a:ext cx="3448180" cy="1169551"/>
          </a:xfrm>
          <a:prstGeom prst="rect">
            <a:avLst/>
          </a:prstGeom>
          <a:noFill/>
        </p:spPr>
        <p:txBody>
          <a:bodyPr wrap="square" rtlCol="0">
            <a:spAutoFit/>
          </a:bodyPr>
          <a:lstStyle/>
          <a:p>
            <a:r>
              <a:rPr lang="fr-FR" sz="1400" dirty="0"/>
              <a:t>07h30 Col centré effacé souple dilaté à 5 cm</a:t>
            </a:r>
            <a:br>
              <a:rPr lang="fr-FR" sz="1400" dirty="0"/>
            </a:br>
            <a:r>
              <a:rPr lang="fr-FR" sz="1400" dirty="0"/>
              <a:t>PDE intacte présentation siège mobile</a:t>
            </a:r>
            <a:br>
              <a:rPr lang="fr-FR" sz="1400" dirty="0"/>
            </a:br>
            <a:r>
              <a:rPr lang="fr-FR" sz="1400" dirty="0"/>
              <a:t>RDB 150 bpm Variabilité modérée</a:t>
            </a:r>
            <a:br>
              <a:rPr lang="fr-FR" sz="1400" dirty="0"/>
            </a:br>
            <a:r>
              <a:rPr lang="fr-FR" sz="1400" dirty="0"/>
              <a:t>1 accélération pas de ralentissement </a:t>
            </a:r>
          </a:p>
          <a:p>
            <a:r>
              <a:rPr lang="fr-FR" sz="1400" dirty="0"/>
              <a:t>CU 4/ 10min bon relâchement utérin</a:t>
            </a:r>
          </a:p>
        </p:txBody>
      </p:sp>
      <p:pic>
        <p:nvPicPr>
          <p:cNvPr id="11" name="Image 10">
            <a:extLst>
              <a:ext uri="{FF2B5EF4-FFF2-40B4-BE49-F238E27FC236}">
                <a16:creationId xmlns:a16="http://schemas.microsoft.com/office/drawing/2014/main" id="{2AD9CD0E-FF85-0255-6DC1-52DE16402F1B}"/>
              </a:ext>
            </a:extLst>
          </p:cNvPr>
          <p:cNvPicPr>
            <a:picLocks noChangeAspect="1"/>
          </p:cNvPicPr>
          <p:nvPr/>
        </p:nvPicPr>
        <p:blipFill>
          <a:blip r:embed="rId2"/>
          <a:stretch>
            <a:fillRect/>
          </a:stretch>
        </p:blipFill>
        <p:spPr>
          <a:xfrm>
            <a:off x="1051351" y="3082276"/>
            <a:ext cx="10089296" cy="2771163"/>
          </a:xfrm>
          <a:prstGeom prst="rect">
            <a:avLst/>
          </a:prstGeom>
        </p:spPr>
      </p:pic>
      <p:sp>
        <p:nvSpPr>
          <p:cNvPr id="12" name="ZoneTexte 11">
            <a:extLst>
              <a:ext uri="{FF2B5EF4-FFF2-40B4-BE49-F238E27FC236}">
                <a16:creationId xmlns:a16="http://schemas.microsoft.com/office/drawing/2014/main" id="{BD60D85F-ABAD-7188-9EAC-3BA76521FCB5}"/>
              </a:ext>
            </a:extLst>
          </p:cNvPr>
          <p:cNvSpPr txBox="1"/>
          <p:nvPr/>
        </p:nvSpPr>
        <p:spPr>
          <a:xfrm>
            <a:off x="7781273" y="1475353"/>
            <a:ext cx="2743658" cy="738664"/>
          </a:xfrm>
          <a:prstGeom prst="rect">
            <a:avLst/>
          </a:prstGeom>
          <a:noFill/>
        </p:spPr>
        <p:txBody>
          <a:bodyPr wrap="square" rtlCol="0">
            <a:spAutoFit/>
          </a:bodyPr>
          <a:lstStyle/>
          <a:p>
            <a:r>
              <a:rPr lang="fr-FR" sz="1400" dirty="0"/>
              <a:t>8h20 RSM LA teinté col inchangé</a:t>
            </a:r>
          </a:p>
          <a:p>
            <a:r>
              <a:rPr lang="fr-FR" sz="1400" dirty="0"/>
              <a:t>SIGA appliquée</a:t>
            </a:r>
            <a:br>
              <a:rPr lang="fr-FR" sz="1400" dirty="0"/>
            </a:br>
            <a:r>
              <a:rPr lang="fr-FR" sz="1400" dirty="0"/>
              <a:t>RCF idem </a:t>
            </a:r>
          </a:p>
        </p:txBody>
      </p:sp>
    </p:spTree>
    <p:extLst>
      <p:ext uri="{BB962C8B-B14F-4D97-AF65-F5344CB8AC3E}">
        <p14:creationId xmlns:p14="http://schemas.microsoft.com/office/powerpoint/2010/main" val="1767237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1A6FDB5-A034-198D-8BCC-89DF1F00FA04}"/>
              </a:ext>
            </a:extLst>
          </p:cNvPr>
          <p:cNvSpPr>
            <a:spLocks noGrp="1"/>
          </p:cNvSpPr>
          <p:nvPr>
            <p:ph type="sldNum" sz="quarter" idx="12"/>
          </p:nvPr>
        </p:nvSpPr>
        <p:spPr/>
        <p:txBody>
          <a:bodyPr/>
          <a:lstStyle/>
          <a:p>
            <a:fld id="{1F296CD6-F585-4F4E-9BDC-72E84E04FBD4}" type="slidenum">
              <a:rPr lang="fr-FR" smtClean="0"/>
              <a:t>11</a:t>
            </a:fld>
            <a:endParaRPr lang="fr-FR"/>
          </a:p>
        </p:txBody>
      </p:sp>
      <p:sp>
        <p:nvSpPr>
          <p:cNvPr id="5" name="Titre 1">
            <a:extLst>
              <a:ext uri="{FF2B5EF4-FFF2-40B4-BE49-F238E27FC236}">
                <a16:creationId xmlns:a16="http://schemas.microsoft.com/office/drawing/2014/main" id="{F730D4B8-8483-5E18-470C-24C60919CCE3}"/>
              </a:ext>
            </a:extLst>
          </p:cNvPr>
          <p:cNvSpPr txBox="1">
            <a:spLocks/>
          </p:cNvSpPr>
          <p:nvPr/>
        </p:nvSpPr>
        <p:spPr>
          <a:xfrm>
            <a:off x="326136" y="64008"/>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ACCOUCHEMENT</a:t>
            </a:r>
          </a:p>
        </p:txBody>
      </p:sp>
      <p:sp>
        <p:nvSpPr>
          <p:cNvPr id="6" name="Espace réservé du contenu 2">
            <a:extLst>
              <a:ext uri="{FF2B5EF4-FFF2-40B4-BE49-F238E27FC236}">
                <a16:creationId xmlns:a16="http://schemas.microsoft.com/office/drawing/2014/main" id="{1AB0D366-C1A2-CD16-F6D7-092E02489DAB}"/>
              </a:ext>
            </a:extLst>
          </p:cNvPr>
          <p:cNvSpPr txBox="1">
            <a:spLocks/>
          </p:cNvSpPr>
          <p:nvPr/>
        </p:nvSpPr>
        <p:spPr>
          <a:xfrm>
            <a:off x="737615" y="847765"/>
            <a:ext cx="10399777" cy="5162469"/>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000" i="1" dirty="0"/>
          </a:p>
        </p:txBody>
      </p:sp>
    </p:spTree>
    <p:extLst>
      <p:ext uri="{BB962C8B-B14F-4D97-AF65-F5344CB8AC3E}">
        <p14:creationId xmlns:p14="http://schemas.microsoft.com/office/powerpoint/2010/main" val="991993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2D15AC5-AD99-4EEE-A06B-0F693E11C737}"/>
              </a:ext>
            </a:extLst>
          </p:cNvPr>
          <p:cNvSpPr txBox="1">
            <a:spLocks/>
          </p:cNvSpPr>
          <p:nvPr/>
        </p:nvSpPr>
        <p:spPr>
          <a:xfrm>
            <a:off x="586267" y="3670300"/>
            <a:ext cx="11083724" cy="2446333"/>
          </a:xfrm>
          <a:prstGeom prst="rect">
            <a:avLst/>
          </a:prstGeom>
          <a:ln>
            <a:solidFill>
              <a:schemeClr val="accent5">
                <a:lumMod val="75000"/>
              </a:schemeClr>
            </a:solid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2000" b="1" dirty="0"/>
              <a:t>Durée de la phase active du travail : </a:t>
            </a:r>
            <a:r>
              <a:rPr lang="fr-FR" sz="2000" dirty="0"/>
              <a:t>…… min ou heures</a:t>
            </a:r>
          </a:p>
          <a:p>
            <a:r>
              <a:rPr lang="fr-FR" sz="2000" b="1" dirty="0"/>
              <a:t>Durée du 2</a:t>
            </a:r>
            <a:r>
              <a:rPr lang="fr-FR" sz="2000" b="1" baseline="30000" dirty="0"/>
              <a:t>ème</a:t>
            </a:r>
            <a:r>
              <a:rPr lang="fr-FR" sz="2000" b="1" dirty="0"/>
              <a:t> stade du travail : </a:t>
            </a:r>
            <a:r>
              <a:rPr lang="fr-FR" sz="2000" dirty="0"/>
              <a:t>…… min ou heures</a:t>
            </a:r>
          </a:p>
          <a:p>
            <a:r>
              <a:rPr lang="fr-FR" sz="2000" b="1" dirty="0"/>
              <a:t>Durée des efforts expulsifs : </a:t>
            </a:r>
            <a:r>
              <a:rPr lang="fr-FR" sz="2000" dirty="0"/>
              <a:t>…… min </a:t>
            </a:r>
          </a:p>
          <a:p>
            <a:r>
              <a:rPr lang="fr-FR" sz="2000" b="1" dirty="0"/>
              <a:t>Si extraction instrumentale, durée: </a:t>
            </a:r>
            <a:r>
              <a:rPr lang="fr-FR" sz="2000" dirty="0"/>
              <a:t>……………..</a:t>
            </a:r>
          </a:p>
          <a:p>
            <a:r>
              <a:rPr lang="fr-FR" sz="2000" b="1" dirty="0"/>
              <a:t>Si césarienne, délai entre décision et naissance:………. </a:t>
            </a:r>
          </a:p>
          <a:p>
            <a:r>
              <a:rPr lang="fr-FR" sz="2000" b="1" dirty="0"/>
              <a:t>Durée d’ouverture de la poche des eaux : </a:t>
            </a:r>
            <a:r>
              <a:rPr lang="fr-FR" sz="2000" dirty="0"/>
              <a:t>…… min ou heures</a:t>
            </a:r>
          </a:p>
          <a:p>
            <a:r>
              <a:rPr lang="fr-FR" sz="2000" b="1" dirty="0"/>
              <a:t>Couleur du liquide amniotique :     </a:t>
            </a:r>
            <a:r>
              <a:rPr lang="fr-FR" sz="2000" dirty="0"/>
              <a:t>Clair </a:t>
            </a:r>
            <a:r>
              <a:rPr lang="fr-FR" sz="2000" dirty="0">
                <a:sym typeface="Wingdings" panose="05000000000000000000" pitchFamily="2" charset="2"/>
              </a:rPr>
              <a:t>     Teinté      Méconial</a:t>
            </a:r>
            <a:r>
              <a:rPr lang="fr-FR" sz="2000" dirty="0"/>
              <a:t> </a:t>
            </a:r>
            <a:r>
              <a:rPr lang="fr-FR" sz="2000" dirty="0">
                <a:sym typeface="Wingdings" panose="05000000000000000000" pitchFamily="2" charset="2"/>
              </a:rPr>
              <a:t>     Sanglant  </a:t>
            </a:r>
          </a:p>
          <a:p>
            <a:endParaRPr lang="fr-FR" sz="2000" i="1" dirty="0"/>
          </a:p>
          <a:p>
            <a:endParaRPr lang="fr-FR" sz="1600" i="1" dirty="0"/>
          </a:p>
          <a:p>
            <a:endParaRPr lang="fr-FR" sz="1800" i="1" dirty="0"/>
          </a:p>
        </p:txBody>
      </p:sp>
      <p:pic>
        <p:nvPicPr>
          <p:cNvPr id="2050" name="Picture 2" descr="Haute Autorité de Santé - Accouchement normal : accompagnement de la  physiologie et interventions médicales">
            <a:extLst>
              <a:ext uri="{FF2B5EF4-FFF2-40B4-BE49-F238E27FC236}">
                <a16:creationId xmlns:a16="http://schemas.microsoft.com/office/drawing/2014/main" id="{B64190BF-72EA-4378-8373-F80B073DB8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2294" y="1455633"/>
            <a:ext cx="6969906" cy="1873162"/>
          </a:xfrm>
          <a:prstGeom prst="rect">
            <a:avLst/>
          </a:prstGeom>
          <a:noFill/>
          <a:extLst>
            <a:ext uri="{909E8E84-426E-40DD-AFC4-6F175D3DCCD1}">
              <a14:hiddenFill xmlns:a14="http://schemas.microsoft.com/office/drawing/2010/main">
                <a:solidFill>
                  <a:srgbClr val="FFFFFF"/>
                </a:solidFill>
              </a14:hiddenFill>
            </a:ext>
          </a:extLst>
        </p:spPr>
      </p:pic>
      <p:sp>
        <p:nvSpPr>
          <p:cNvPr id="16" name="Titre 1">
            <a:extLst>
              <a:ext uri="{FF2B5EF4-FFF2-40B4-BE49-F238E27FC236}">
                <a16:creationId xmlns:a16="http://schemas.microsoft.com/office/drawing/2014/main" id="{018067F3-B835-4628-9707-E4C93A692FC0}"/>
              </a:ext>
            </a:extLst>
          </p:cNvPr>
          <p:cNvSpPr txBox="1">
            <a:spLocks/>
          </p:cNvSpPr>
          <p:nvPr/>
        </p:nvSpPr>
        <p:spPr>
          <a:xfrm>
            <a:off x="838200" y="365126"/>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ACCOUCHEMENT (4)</a:t>
            </a:r>
          </a:p>
        </p:txBody>
      </p:sp>
      <p:sp>
        <p:nvSpPr>
          <p:cNvPr id="14" name="ZoneTexte 13">
            <a:extLst>
              <a:ext uri="{FF2B5EF4-FFF2-40B4-BE49-F238E27FC236}">
                <a16:creationId xmlns:a16="http://schemas.microsoft.com/office/drawing/2014/main" id="{DFD857E8-33D0-4752-BA63-F60CE0C9466D}"/>
              </a:ext>
            </a:extLst>
          </p:cNvPr>
          <p:cNvSpPr txBox="1"/>
          <p:nvPr/>
        </p:nvSpPr>
        <p:spPr>
          <a:xfrm>
            <a:off x="773942" y="943681"/>
            <a:ext cx="10644115" cy="400110"/>
          </a:xfrm>
          <a:prstGeom prst="rect">
            <a:avLst/>
          </a:prstGeom>
          <a:noFill/>
        </p:spPr>
        <p:txBody>
          <a:bodyPr wrap="square" rtlCol="0">
            <a:spAutoFit/>
          </a:bodyPr>
          <a:lstStyle/>
          <a:p>
            <a:pPr algn="ctr"/>
            <a:r>
              <a:rPr lang="fr-FR" sz="2000" i="1" dirty="0"/>
              <a:t>Les différents stades du travail </a:t>
            </a:r>
          </a:p>
        </p:txBody>
      </p:sp>
      <p:sp>
        <p:nvSpPr>
          <p:cNvPr id="2" name="Espace réservé du numéro de diapositive 1">
            <a:extLst>
              <a:ext uri="{FF2B5EF4-FFF2-40B4-BE49-F238E27FC236}">
                <a16:creationId xmlns:a16="http://schemas.microsoft.com/office/drawing/2014/main" id="{9D954246-63B6-49F3-82C6-7EED83986471}"/>
              </a:ext>
            </a:extLst>
          </p:cNvPr>
          <p:cNvSpPr>
            <a:spLocks noGrp="1"/>
          </p:cNvSpPr>
          <p:nvPr>
            <p:ph type="sldNum" sz="quarter" idx="12"/>
          </p:nvPr>
        </p:nvSpPr>
        <p:spPr/>
        <p:txBody>
          <a:bodyPr/>
          <a:lstStyle/>
          <a:p>
            <a:fld id="{1F296CD6-F585-4F4E-9BDC-72E84E04FBD4}" type="slidenum">
              <a:rPr lang="fr-FR" smtClean="0"/>
              <a:t>12</a:t>
            </a:fld>
            <a:endParaRPr lang="fr-FR"/>
          </a:p>
        </p:txBody>
      </p:sp>
      <p:sp>
        <p:nvSpPr>
          <p:cNvPr id="4" name="ZoneTexte 3">
            <a:extLst>
              <a:ext uri="{FF2B5EF4-FFF2-40B4-BE49-F238E27FC236}">
                <a16:creationId xmlns:a16="http://schemas.microsoft.com/office/drawing/2014/main" id="{BF318CCC-72B6-412D-B1D5-DC7FBC2BB22B}"/>
              </a:ext>
            </a:extLst>
          </p:cNvPr>
          <p:cNvSpPr txBox="1"/>
          <p:nvPr/>
        </p:nvSpPr>
        <p:spPr>
          <a:xfrm>
            <a:off x="838200" y="3345659"/>
            <a:ext cx="10579858" cy="307777"/>
          </a:xfrm>
          <a:prstGeom prst="rect">
            <a:avLst/>
          </a:prstGeom>
          <a:noFill/>
        </p:spPr>
        <p:txBody>
          <a:bodyPr wrap="square" rtlCol="0">
            <a:spAutoFit/>
          </a:bodyPr>
          <a:lstStyle/>
          <a:p>
            <a:pPr algn="ctr"/>
            <a:r>
              <a:rPr lang="fr-FR" sz="1400" i="1" dirty="0"/>
              <a:t>Source : HAS. Accouchement normal - Accompagnement de la physiologie et interventions médicales. 2017</a:t>
            </a:r>
          </a:p>
        </p:txBody>
      </p:sp>
    </p:spTree>
    <p:extLst>
      <p:ext uri="{BB962C8B-B14F-4D97-AF65-F5344CB8AC3E}">
        <p14:creationId xmlns:p14="http://schemas.microsoft.com/office/powerpoint/2010/main" val="167808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307809A-F8B5-47B5-9DCA-64F7EFAB8221}"/>
              </a:ext>
            </a:extLst>
          </p:cNvPr>
          <p:cNvSpPr>
            <a:spLocks noGrp="1"/>
          </p:cNvSpPr>
          <p:nvPr>
            <p:ph type="sldNum" sz="quarter" idx="12"/>
          </p:nvPr>
        </p:nvSpPr>
        <p:spPr/>
        <p:txBody>
          <a:bodyPr/>
          <a:lstStyle/>
          <a:p>
            <a:fld id="{1F296CD6-F585-4F4E-9BDC-72E84E04FBD4}" type="slidenum">
              <a:rPr lang="fr-FR" smtClean="0"/>
              <a:t>13</a:t>
            </a:fld>
            <a:endParaRPr lang="fr-FR"/>
          </a:p>
        </p:txBody>
      </p:sp>
      <p:sp>
        <p:nvSpPr>
          <p:cNvPr id="4" name="ZoneTexte 3">
            <a:extLst>
              <a:ext uri="{FF2B5EF4-FFF2-40B4-BE49-F238E27FC236}">
                <a16:creationId xmlns:a16="http://schemas.microsoft.com/office/drawing/2014/main" id="{0B81953F-01D5-494A-B711-D33CDB3C651D}"/>
              </a:ext>
            </a:extLst>
          </p:cNvPr>
          <p:cNvSpPr txBox="1"/>
          <p:nvPr/>
        </p:nvSpPr>
        <p:spPr>
          <a:xfrm>
            <a:off x="834887" y="1606996"/>
            <a:ext cx="10518913" cy="4739759"/>
          </a:xfrm>
          <a:prstGeom prst="rect">
            <a:avLst/>
          </a:prstGeom>
          <a:noFill/>
          <a:ln>
            <a:solidFill>
              <a:schemeClr val="accent5">
                <a:lumMod val="75000"/>
              </a:schemeClr>
            </a:solidFill>
          </a:ln>
        </p:spPr>
        <p:txBody>
          <a:bodyPr wrap="square">
            <a:spAutoFit/>
          </a:bodyPr>
          <a:lstStyle/>
          <a:p>
            <a:pPr marL="342900" indent="-342900">
              <a:buFont typeface="Arial" panose="020B0604020202020204" pitchFamily="34" charset="0"/>
              <a:buChar char="•"/>
            </a:pPr>
            <a:endParaRPr lang="fr-FR" sz="2000" b="1" dirty="0">
              <a:sym typeface="Wingdings" panose="05000000000000000000" pitchFamily="2" charset="2"/>
            </a:endParaRPr>
          </a:p>
          <a:p>
            <a:pPr marL="342900" indent="-342900">
              <a:buFont typeface="Arial" panose="020B0604020202020204" pitchFamily="34" charset="0"/>
              <a:buChar char="•"/>
            </a:pPr>
            <a:r>
              <a:rPr lang="fr-FR" sz="2000" b="1" dirty="0">
                <a:sym typeface="Wingdings" panose="05000000000000000000" pitchFamily="2" charset="2"/>
              </a:rPr>
              <a:t>Moment de la naissance :                 </a:t>
            </a:r>
          </a:p>
          <a:p>
            <a:pPr lvl="1">
              <a:buFont typeface="Wingdings" panose="05000000000000000000" pitchFamily="2" charset="2"/>
              <a:buChar char="Ø"/>
            </a:pPr>
            <a:r>
              <a:rPr lang="fr-FR" sz="1800" dirty="0">
                <a:sym typeface="Wingdings" panose="05000000000000000000" pitchFamily="2" charset="2"/>
              </a:rPr>
              <a:t> Journée de semaine 		          </a:t>
            </a:r>
          </a:p>
          <a:p>
            <a:pPr lvl="1">
              <a:buFont typeface="Wingdings" panose="05000000000000000000" pitchFamily="2" charset="2"/>
              <a:buChar char="Ø"/>
            </a:pPr>
            <a:r>
              <a:rPr lang="fr-FR" sz="1800" dirty="0">
                <a:sym typeface="Wingdings" panose="05000000000000000000" pitchFamily="2" charset="2"/>
              </a:rPr>
              <a:t> Nuit 			    </a:t>
            </a:r>
          </a:p>
          <a:p>
            <a:pPr lvl="1">
              <a:buFont typeface="Wingdings" panose="05000000000000000000" pitchFamily="2" charset="2"/>
              <a:buChar char="Ø"/>
            </a:pPr>
            <a:r>
              <a:rPr lang="fr-FR" sz="1800" dirty="0">
                <a:sym typeface="Wingdings" panose="05000000000000000000" pitchFamily="2" charset="2"/>
              </a:rPr>
              <a:t> Week-end ou jour férié 	</a:t>
            </a:r>
            <a:endParaRPr lang="fr-FR" sz="2000" b="1" dirty="0"/>
          </a:p>
          <a:p>
            <a:pPr marL="342900" indent="-342900">
              <a:buFont typeface="Arial" panose="020B0604020202020204" pitchFamily="34" charset="0"/>
              <a:buChar char="•"/>
            </a:pPr>
            <a:endParaRPr lang="fr-FR" sz="2000" b="1" dirty="0"/>
          </a:p>
          <a:p>
            <a:pPr marL="342900" indent="-342900">
              <a:buFont typeface="Arial" panose="020B0604020202020204" pitchFamily="34" charset="0"/>
              <a:buChar char="•"/>
            </a:pPr>
            <a:r>
              <a:rPr lang="fr-FR" sz="2000" b="1" dirty="0"/>
              <a:t>GO présent lors de la naissance :     </a:t>
            </a:r>
            <a:r>
              <a:rPr lang="fr-FR" sz="2000" dirty="0"/>
              <a:t>Oui </a:t>
            </a:r>
            <a:r>
              <a:rPr lang="fr-FR" sz="2000" dirty="0">
                <a:sym typeface="Wingdings" panose="05000000000000000000" pitchFamily="2" charset="2"/>
              </a:rPr>
              <a:t>     Non </a:t>
            </a:r>
          </a:p>
          <a:p>
            <a:pPr marL="800100" lvl="1" indent="-342900">
              <a:buFont typeface="Wingdings" panose="05000000000000000000" pitchFamily="2" charset="2"/>
              <a:buChar char="Ø"/>
            </a:pPr>
            <a:r>
              <a:rPr lang="fr-FR" dirty="0">
                <a:sym typeface="Wingdings" panose="05000000000000000000" pitchFamily="2" charset="2"/>
              </a:rPr>
              <a:t>Si non, pourquoi : …..</a:t>
            </a:r>
          </a:p>
          <a:p>
            <a:pPr marL="800100" lvl="1" indent="-342900">
              <a:buFont typeface="Wingdings" panose="05000000000000000000" pitchFamily="2" charset="2"/>
              <a:buChar char="Ø"/>
            </a:pPr>
            <a:r>
              <a:rPr lang="fr-FR" dirty="0">
                <a:sym typeface="Wingdings" panose="05000000000000000000" pitchFamily="2" charset="2"/>
              </a:rPr>
              <a:t>Autres précisions : …..</a:t>
            </a:r>
          </a:p>
          <a:p>
            <a:pPr marL="800100" lvl="1" indent="-342900">
              <a:buFont typeface="Wingdings" panose="05000000000000000000" pitchFamily="2" charset="2"/>
              <a:buChar char="Ø"/>
            </a:pPr>
            <a:endParaRPr lang="fr-FR" sz="2000" dirty="0">
              <a:sym typeface="Wingdings" panose="05000000000000000000" pitchFamily="2" charset="2"/>
            </a:endParaRPr>
          </a:p>
          <a:p>
            <a:pPr marL="800100" lvl="1" indent="-342900">
              <a:buFont typeface="Wingdings" panose="05000000000000000000" pitchFamily="2" charset="2"/>
              <a:buChar char="Ø"/>
            </a:pPr>
            <a:endParaRPr lang="fr-FR" sz="2000" dirty="0"/>
          </a:p>
          <a:p>
            <a:pPr marL="342900" indent="-342900">
              <a:buFont typeface="Arial" panose="020B0604020202020204" pitchFamily="34" charset="0"/>
              <a:buChar char="•"/>
            </a:pPr>
            <a:r>
              <a:rPr lang="fr-FR" sz="2000" b="1" dirty="0">
                <a:sym typeface="Wingdings" panose="05000000000000000000" pitchFamily="2" charset="2"/>
              </a:rPr>
              <a:t>Pédiatre présent à la naissance :</a:t>
            </a:r>
            <a:r>
              <a:rPr lang="fr-FR" sz="2000" dirty="0">
                <a:sym typeface="Wingdings" panose="05000000000000000000" pitchFamily="2" charset="2"/>
              </a:rPr>
              <a:t>     Oui</a:t>
            </a:r>
            <a:r>
              <a:rPr lang="fr-FR" sz="2000" dirty="0"/>
              <a:t> </a:t>
            </a:r>
            <a:r>
              <a:rPr lang="fr-FR" sz="2000" dirty="0">
                <a:sym typeface="Wingdings" panose="05000000000000000000" pitchFamily="2" charset="2"/>
              </a:rPr>
              <a:t>     Non  </a:t>
            </a:r>
          </a:p>
          <a:p>
            <a:pPr lvl="1">
              <a:buFont typeface="Wingdings" panose="05000000000000000000" pitchFamily="2" charset="2"/>
              <a:buChar char="Ø"/>
            </a:pPr>
            <a:r>
              <a:rPr lang="fr-FR" sz="1800" dirty="0">
                <a:sym typeface="Wingdings" panose="05000000000000000000" pitchFamily="2" charset="2"/>
              </a:rPr>
              <a:t> Si non, pourquoi : ….. </a:t>
            </a:r>
            <a:endParaRPr lang="fr-FR" dirty="0">
              <a:sym typeface="Wingdings" panose="05000000000000000000" pitchFamily="2" charset="2"/>
            </a:endParaRPr>
          </a:p>
          <a:p>
            <a:pPr lvl="1">
              <a:buFont typeface="Wingdings" panose="05000000000000000000" pitchFamily="2" charset="2"/>
              <a:buChar char="Ø"/>
            </a:pPr>
            <a:r>
              <a:rPr lang="fr-FR" sz="1800" dirty="0">
                <a:sym typeface="Wingdings" panose="05000000000000000000" pitchFamily="2" charset="2"/>
              </a:rPr>
              <a:t> Autres précisions : …..</a:t>
            </a:r>
          </a:p>
          <a:p>
            <a:pPr lvl="1">
              <a:buFont typeface="Wingdings" panose="05000000000000000000" pitchFamily="2" charset="2"/>
              <a:buChar char="Ø"/>
            </a:pPr>
            <a:endParaRPr lang="fr-FR" dirty="0">
              <a:sym typeface="Wingdings" panose="05000000000000000000" pitchFamily="2" charset="2"/>
            </a:endParaRPr>
          </a:p>
          <a:p>
            <a:pPr lvl="1">
              <a:buFont typeface="Wingdings" panose="05000000000000000000" pitchFamily="2" charset="2"/>
              <a:buChar char="Ø"/>
            </a:pPr>
            <a:endParaRPr lang="fr-FR" sz="1800" dirty="0">
              <a:sym typeface="Wingdings" panose="05000000000000000000" pitchFamily="2" charset="2"/>
            </a:endParaRPr>
          </a:p>
        </p:txBody>
      </p:sp>
      <p:sp>
        <p:nvSpPr>
          <p:cNvPr id="5" name="Titre 1">
            <a:extLst>
              <a:ext uri="{FF2B5EF4-FFF2-40B4-BE49-F238E27FC236}">
                <a16:creationId xmlns:a16="http://schemas.microsoft.com/office/drawing/2014/main" id="{1278BB8F-3114-4207-81BC-3837C82569BC}"/>
              </a:ext>
            </a:extLst>
          </p:cNvPr>
          <p:cNvSpPr txBox="1">
            <a:spLocks/>
          </p:cNvSpPr>
          <p:nvPr/>
        </p:nvSpPr>
        <p:spPr>
          <a:xfrm>
            <a:off x="834887" y="497648"/>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ACCOUCHEMENT (5)</a:t>
            </a:r>
          </a:p>
        </p:txBody>
      </p:sp>
    </p:spTree>
    <p:extLst>
      <p:ext uri="{BB962C8B-B14F-4D97-AF65-F5344CB8AC3E}">
        <p14:creationId xmlns:p14="http://schemas.microsoft.com/office/powerpoint/2010/main" val="509915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DDC558-6F69-4524-B8B7-335505757622}"/>
              </a:ext>
            </a:extLst>
          </p:cNvPr>
          <p:cNvSpPr txBox="1">
            <a:spLocks/>
          </p:cNvSpPr>
          <p:nvPr/>
        </p:nvSpPr>
        <p:spPr>
          <a:xfrm>
            <a:off x="838200" y="365126"/>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ENFANT A LA NAISSANCE </a:t>
            </a:r>
          </a:p>
        </p:txBody>
      </p:sp>
      <p:sp>
        <p:nvSpPr>
          <p:cNvPr id="3" name="Espace réservé du contenu 2">
            <a:extLst>
              <a:ext uri="{FF2B5EF4-FFF2-40B4-BE49-F238E27FC236}">
                <a16:creationId xmlns:a16="http://schemas.microsoft.com/office/drawing/2014/main" id="{0FB429A9-4BCC-42A2-A8A1-32B31A88532D}"/>
              </a:ext>
            </a:extLst>
          </p:cNvPr>
          <p:cNvSpPr txBox="1">
            <a:spLocks/>
          </p:cNvSpPr>
          <p:nvPr/>
        </p:nvSpPr>
        <p:spPr>
          <a:xfrm>
            <a:off x="940838" y="962613"/>
            <a:ext cx="9378820" cy="5393737"/>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2000" b="1" dirty="0">
                <a:sym typeface="Wingdings" panose="05000000000000000000" pitchFamily="2" charset="2"/>
              </a:rPr>
              <a:t>Poids de naissance : </a:t>
            </a:r>
            <a:r>
              <a:rPr lang="fr-FR" sz="2000" dirty="0">
                <a:sym typeface="Wingdings" panose="05000000000000000000" pitchFamily="2" charset="2"/>
              </a:rPr>
              <a:t>….. grammes (percentile)</a:t>
            </a:r>
          </a:p>
          <a:p>
            <a:r>
              <a:rPr lang="fr-FR" sz="2000" b="1" dirty="0">
                <a:sym typeface="Wingdings" panose="05000000000000000000" pitchFamily="2" charset="2"/>
              </a:rPr>
              <a:t>Périmètre crânien</a:t>
            </a:r>
            <a:r>
              <a:rPr lang="fr-FR" sz="2000" dirty="0">
                <a:sym typeface="Wingdings" panose="05000000000000000000" pitchFamily="2" charset="2"/>
              </a:rPr>
              <a:t>:  ……. cm (percentile)</a:t>
            </a:r>
          </a:p>
          <a:p>
            <a:r>
              <a:rPr lang="fr-FR" sz="2000" b="1" dirty="0">
                <a:sym typeface="Wingdings" panose="05000000000000000000" pitchFamily="2" charset="2"/>
              </a:rPr>
              <a:t>Score d’Apgar à 1 ; 5 et 10 min : </a:t>
            </a:r>
            <a:r>
              <a:rPr lang="fr-FR" sz="2000" dirty="0">
                <a:sym typeface="Wingdings" panose="05000000000000000000" pitchFamily="2" charset="2"/>
              </a:rPr>
              <a:t>..…/..…/…..</a:t>
            </a:r>
          </a:p>
          <a:p>
            <a:r>
              <a:rPr lang="fr-FR" sz="2000" b="1" dirty="0"/>
              <a:t>FC à la naissance : </a:t>
            </a:r>
            <a:r>
              <a:rPr lang="fr-FR" sz="2000" dirty="0"/>
              <a:t>…../min  </a:t>
            </a:r>
          </a:p>
          <a:p>
            <a:r>
              <a:rPr lang="fr-FR" sz="2000" b="1" dirty="0"/>
              <a:t>Gaz du sang :</a:t>
            </a:r>
          </a:p>
          <a:p>
            <a:pPr marL="0" indent="0">
              <a:buNone/>
            </a:pPr>
            <a:r>
              <a:rPr lang="fr-FR" sz="2000" b="1" dirty="0">
                <a:sym typeface="Wingdings" panose="05000000000000000000" pitchFamily="2" charset="2"/>
              </a:rPr>
              <a:t> </a:t>
            </a:r>
          </a:p>
          <a:p>
            <a:endParaRPr lang="fr-FR" sz="2000" b="1" dirty="0">
              <a:sym typeface="Wingdings" panose="05000000000000000000" pitchFamily="2" charset="2"/>
            </a:endParaRPr>
          </a:p>
        </p:txBody>
      </p:sp>
      <p:sp>
        <p:nvSpPr>
          <p:cNvPr id="4" name="Espace réservé du numéro de diapositive 3">
            <a:extLst>
              <a:ext uri="{FF2B5EF4-FFF2-40B4-BE49-F238E27FC236}">
                <a16:creationId xmlns:a16="http://schemas.microsoft.com/office/drawing/2014/main" id="{DA57E9E6-0B53-4EC0-B3D5-F2B3EEB0C1BF}"/>
              </a:ext>
            </a:extLst>
          </p:cNvPr>
          <p:cNvSpPr>
            <a:spLocks noGrp="1"/>
          </p:cNvSpPr>
          <p:nvPr>
            <p:ph type="sldNum" sz="quarter" idx="12"/>
          </p:nvPr>
        </p:nvSpPr>
        <p:spPr/>
        <p:txBody>
          <a:bodyPr/>
          <a:lstStyle/>
          <a:p>
            <a:fld id="{1F296CD6-F585-4F4E-9BDC-72E84E04FBD4}" type="slidenum">
              <a:rPr lang="fr-FR" smtClean="0"/>
              <a:t>14</a:t>
            </a:fld>
            <a:endParaRPr lang="fr-FR"/>
          </a:p>
        </p:txBody>
      </p:sp>
      <p:graphicFrame>
        <p:nvGraphicFramePr>
          <p:cNvPr id="8" name="Tableau 11">
            <a:extLst>
              <a:ext uri="{FF2B5EF4-FFF2-40B4-BE49-F238E27FC236}">
                <a16:creationId xmlns:a16="http://schemas.microsoft.com/office/drawing/2014/main" id="{3CD88414-4255-445B-A78B-AD26551A65D8}"/>
              </a:ext>
            </a:extLst>
          </p:cNvPr>
          <p:cNvGraphicFramePr>
            <a:graphicFrameLocks noGrp="1"/>
          </p:cNvGraphicFramePr>
          <p:nvPr>
            <p:extLst>
              <p:ext uri="{D42A27DB-BD31-4B8C-83A1-F6EECF244321}">
                <p14:modId xmlns:p14="http://schemas.microsoft.com/office/powerpoint/2010/main" val="3736367811"/>
              </p:ext>
            </p:extLst>
          </p:nvPr>
        </p:nvGraphicFramePr>
        <p:xfrm>
          <a:off x="2937658" y="3429000"/>
          <a:ext cx="5385180" cy="1913543"/>
        </p:xfrm>
        <a:graphic>
          <a:graphicData uri="http://schemas.openxmlformats.org/drawingml/2006/table">
            <a:tbl>
              <a:tblPr firstRow="1" bandRow="1">
                <a:tableStyleId>{8799B23B-EC83-4686-B30A-512413B5E67A}</a:tableStyleId>
              </a:tblPr>
              <a:tblGrid>
                <a:gridCol w="2133448">
                  <a:extLst>
                    <a:ext uri="{9D8B030D-6E8A-4147-A177-3AD203B41FA5}">
                      <a16:colId xmlns:a16="http://schemas.microsoft.com/office/drawing/2014/main" val="1840619654"/>
                    </a:ext>
                  </a:extLst>
                </a:gridCol>
                <a:gridCol w="1625866">
                  <a:extLst>
                    <a:ext uri="{9D8B030D-6E8A-4147-A177-3AD203B41FA5}">
                      <a16:colId xmlns:a16="http://schemas.microsoft.com/office/drawing/2014/main" val="2965267141"/>
                    </a:ext>
                  </a:extLst>
                </a:gridCol>
                <a:gridCol w="1625866">
                  <a:extLst>
                    <a:ext uri="{9D8B030D-6E8A-4147-A177-3AD203B41FA5}">
                      <a16:colId xmlns:a16="http://schemas.microsoft.com/office/drawing/2014/main" val="2727315180"/>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1" dirty="0">
                        <a:solidFill>
                          <a:schemeClr val="tx1"/>
                        </a:solidFill>
                      </a:endParaRPr>
                    </a:p>
                  </a:txBody>
                  <a:tcP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noFill/>
                  </a:tcPr>
                </a:tc>
                <a:tc>
                  <a:txBody>
                    <a:bodyPr/>
                    <a:lstStyle/>
                    <a:p>
                      <a:pPr algn="ctr"/>
                      <a:r>
                        <a:rPr lang="fr-FR" sz="1800" b="1" dirty="0">
                          <a:solidFill>
                            <a:schemeClr val="tx1"/>
                          </a:solidFill>
                        </a:rPr>
                        <a:t>Artériel</a:t>
                      </a:r>
                    </a:p>
                  </a:txBody>
                  <a:tcPr>
                    <a:lnT w="12700" cap="flat" cmpd="sng" algn="ctr">
                      <a:solidFill>
                        <a:schemeClr val="accent3"/>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dirty="0">
                          <a:solidFill>
                            <a:schemeClr val="tx1"/>
                          </a:solidFill>
                        </a:rPr>
                        <a:t>Veineux</a:t>
                      </a:r>
                    </a:p>
                  </a:txBody>
                  <a:tcP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noFill/>
                  </a:tcPr>
                </a:tc>
                <a:extLst>
                  <a:ext uri="{0D108BD9-81ED-4DB2-BD59-A6C34878D82A}">
                    <a16:rowId xmlns:a16="http://schemas.microsoft.com/office/drawing/2014/main" val="484151553"/>
                  </a:ext>
                </a:extLst>
              </a:tr>
              <a:tr h="4013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pH</a:t>
                      </a:r>
                    </a:p>
                  </a:txBody>
                  <a:tcPr>
                    <a:lnL w="12700" cap="flat" cmpd="sng" algn="ctr">
                      <a:solidFill>
                        <a:schemeClr val="accent3"/>
                      </a:solidFill>
                      <a:prstDash val="solid"/>
                      <a:round/>
                      <a:headEnd type="none" w="med" len="med"/>
                      <a:tailEnd type="none" w="med" len="med"/>
                    </a:lnL>
                  </a:tcPr>
                </a:tc>
                <a:tc>
                  <a:txBody>
                    <a:bodyPr/>
                    <a:lstStyle/>
                    <a:p>
                      <a:endParaRPr lang="fr-FR" sz="1800" dirty="0"/>
                    </a:p>
                  </a:txBody>
                  <a:tcPr/>
                </a:tc>
                <a:tc>
                  <a:txBody>
                    <a:bodyPr/>
                    <a:lstStyle/>
                    <a:p>
                      <a:endParaRPr lang="fr-FR" sz="18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76525546"/>
                  </a:ext>
                </a:extLst>
              </a:tr>
              <a:tr h="382137">
                <a:tc>
                  <a:txBody>
                    <a:bodyPr/>
                    <a:lstStyle/>
                    <a:p>
                      <a:pPr lvl="0"/>
                      <a:r>
                        <a:rPr lang="fr-FR" sz="1800" kern="1200" dirty="0">
                          <a:solidFill>
                            <a:schemeClr val="tx1"/>
                          </a:solidFill>
                          <a:effectLst/>
                          <a:latin typeface="+mn-lt"/>
                          <a:ea typeface="+mn-ea"/>
                          <a:cs typeface="+mn-cs"/>
                        </a:rPr>
                        <a:t>Lactates</a:t>
                      </a:r>
                    </a:p>
                  </a:txBody>
                  <a:tcPr>
                    <a:lnL w="12700" cap="flat" cmpd="sng" algn="ctr">
                      <a:solidFill>
                        <a:schemeClr val="accent3"/>
                      </a:solidFill>
                      <a:prstDash val="solid"/>
                      <a:round/>
                      <a:headEnd type="none" w="med" len="med"/>
                      <a:tailEnd type="none" w="med" len="med"/>
                    </a:lnL>
                  </a:tcPr>
                </a:tc>
                <a:tc>
                  <a:txBody>
                    <a:bodyPr/>
                    <a:lstStyle/>
                    <a:p>
                      <a:endParaRPr lang="fr-FR" sz="1800" dirty="0"/>
                    </a:p>
                  </a:txBody>
                  <a:tcPr/>
                </a:tc>
                <a:tc>
                  <a:txBody>
                    <a:bodyPr/>
                    <a:lstStyle/>
                    <a:p>
                      <a:endParaRPr lang="fr-FR" sz="18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4612399"/>
                  </a:ext>
                </a:extLst>
              </a:tr>
              <a:tr h="382137">
                <a:tc>
                  <a:txBody>
                    <a:bodyPr/>
                    <a:lstStyle/>
                    <a:p>
                      <a:pPr lvl="0"/>
                      <a:r>
                        <a:rPr lang="fr-FR" sz="1800" kern="1200" dirty="0">
                          <a:solidFill>
                            <a:schemeClr val="tx1"/>
                          </a:solidFill>
                          <a:effectLst/>
                          <a:latin typeface="+mn-lt"/>
                          <a:ea typeface="+mn-ea"/>
                          <a:cs typeface="+mn-cs"/>
                        </a:rPr>
                        <a:t>BE</a:t>
                      </a:r>
                    </a:p>
                  </a:txBody>
                  <a:tcPr>
                    <a:lnL w="12700" cap="flat" cmpd="sng" algn="ctr">
                      <a:solidFill>
                        <a:schemeClr val="accent3"/>
                      </a:solidFill>
                      <a:prstDash val="solid"/>
                      <a:round/>
                      <a:headEnd type="none" w="med" len="med"/>
                      <a:tailEnd type="none" w="med" len="med"/>
                    </a:lnL>
                  </a:tcPr>
                </a:tc>
                <a:tc>
                  <a:txBody>
                    <a:bodyPr/>
                    <a:lstStyle/>
                    <a:p>
                      <a:endParaRPr lang="fr-FR" sz="1800" dirty="0"/>
                    </a:p>
                  </a:txBody>
                  <a:tcPr/>
                </a:tc>
                <a:tc>
                  <a:txBody>
                    <a:bodyPr/>
                    <a:lstStyle/>
                    <a:p>
                      <a:endParaRPr lang="fr-FR" sz="18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470711584"/>
                  </a:ext>
                </a:extLst>
              </a:tr>
              <a:tr h="382137">
                <a:tc>
                  <a:txBody>
                    <a:bodyPr/>
                    <a:lstStyle/>
                    <a:p>
                      <a:pPr lvl="0"/>
                      <a:r>
                        <a:rPr lang="fr-FR" sz="1800" kern="1200" dirty="0">
                          <a:solidFill>
                            <a:schemeClr val="tx1"/>
                          </a:solidFill>
                          <a:effectLst/>
                          <a:latin typeface="+mn-lt"/>
                          <a:ea typeface="+mn-ea"/>
                          <a:cs typeface="+mn-cs"/>
                        </a:rPr>
                        <a:t>pCO2</a:t>
                      </a:r>
                    </a:p>
                  </a:txBody>
                  <a:tcPr>
                    <a:lnL w="12700" cap="flat" cmpd="sng" algn="ctr">
                      <a:solidFill>
                        <a:schemeClr val="accent3"/>
                      </a:solidFill>
                      <a:prstDash val="solid"/>
                      <a:round/>
                      <a:headEnd type="none" w="med" len="med"/>
                      <a:tailEnd type="none" w="med" len="med"/>
                    </a:lnL>
                  </a:tcPr>
                </a:tc>
                <a:tc>
                  <a:txBody>
                    <a:bodyPr/>
                    <a:lstStyle/>
                    <a:p>
                      <a:endParaRPr lang="fr-FR" sz="1800" dirty="0"/>
                    </a:p>
                  </a:txBody>
                  <a:tcPr/>
                </a:tc>
                <a:tc>
                  <a:txBody>
                    <a:bodyPr/>
                    <a:lstStyle/>
                    <a:p>
                      <a:endParaRPr lang="fr-FR" sz="18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460258705"/>
                  </a:ext>
                </a:extLst>
              </a:tr>
            </a:tbl>
          </a:graphicData>
        </a:graphic>
      </p:graphicFrame>
    </p:spTree>
    <p:extLst>
      <p:ext uri="{BB962C8B-B14F-4D97-AF65-F5344CB8AC3E}">
        <p14:creationId xmlns:p14="http://schemas.microsoft.com/office/powerpoint/2010/main" val="897328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E24E30-DA4D-48F1-AF24-70FB3E1EE2A1}"/>
              </a:ext>
            </a:extLst>
          </p:cNvPr>
          <p:cNvSpPr txBox="1">
            <a:spLocks/>
          </p:cNvSpPr>
          <p:nvPr/>
        </p:nvSpPr>
        <p:spPr>
          <a:xfrm>
            <a:off x="679583" y="365126"/>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Evaluation et prise en charge initiale </a:t>
            </a:r>
          </a:p>
        </p:txBody>
      </p:sp>
      <p:sp>
        <p:nvSpPr>
          <p:cNvPr id="3" name="Espace réservé du contenu 2">
            <a:extLst>
              <a:ext uri="{FF2B5EF4-FFF2-40B4-BE49-F238E27FC236}">
                <a16:creationId xmlns:a16="http://schemas.microsoft.com/office/drawing/2014/main" id="{F77CB025-E88F-4C16-A361-E7181EEE0A76}"/>
              </a:ext>
            </a:extLst>
          </p:cNvPr>
          <p:cNvSpPr txBox="1">
            <a:spLocks/>
          </p:cNvSpPr>
          <p:nvPr/>
        </p:nvSpPr>
        <p:spPr>
          <a:xfrm>
            <a:off x="702367" y="1074821"/>
            <a:ext cx="5748130" cy="5281529"/>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pPr marL="342900" indent="-342900">
              <a:buFont typeface="+mj-lt"/>
              <a:buAutoNum type="arabicPeriod"/>
            </a:pPr>
            <a:r>
              <a:rPr lang="fr-FR" sz="1900" b="1" dirty="0">
                <a:sym typeface="Wingdings" panose="05000000000000000000" pitchFamily="2" charset="2"/>
              </a:rPr>
              <a:t>Survenue d’une FC &lt; 100 / min :   </a:t>
            </a:r>
            <a:r>
              <a:rPr lang="fr-FR" sz="1900" dirty="0">
                <a:sym typeface="Wingdings" panose="05000000000000000000" pitchFamily="2" charset="2"/>
              </a:rPr>
              <a:t>Oui    Non </a:t>
            </a:r>
          </a:p>
          <a:p>
            <a:pPr lvl="1">
              <a:buFont typeface="Wingdings" panose="05000000000000000000" pitchFamily="2" charset="2"/>
              <a:buChar char="Ø"/>
            </a:pPr>
            <a:r>
              <a:rPr lang="fr-FR" sz="1700" dirty="0">
                <a:sym typeface="Wingdings" panose="05000000000000000000" pitchFamily="2" charset="2"/>
              </a:rPr>
              <a:t>Si oui, temps de récupération d’une fréquence cardiaque &gt; 100/min  : ….. </a:t>
            </a:r>
          </a:p>
          <a:p>
            <a:pPr marL="342900" indent="-342900">
              <a:buFont typeface="+mj-lt"/>
              <a:buAutoNum type="arabicPeriod"/>
            </a:pPr>
            <a:r>
              <a:rPr lang="fr-FR" sz="1900" b="1" dirty="0">
                <a:sym typeface="Wingdings" panose="05000000000000000000" pitchFamily="2" charset="2"/>
              </a:rPr>
              <a:t>Survenue d’une détresse respiratoire :                     </a:t>
            </a:r>
            <a:r>
              <a:rPr lang="fr-FR" sz="1900" dirty="0">
                <a:sym typeface="Wingdings" panose="05000000000000000000" pitchFamily="2" charset="2"/>
              </a:rPr>
              <a:t>Oui    Non </a:t>
            </a:r>
            <a:endParaRPr lang="fr-FR" sz="1000" dirty="0">
              <a:sym typeface="Wingdings" panose="05000000000000000000" pitchFamily="2" charset="2"/>
            </a:endParaRPr>
          </a:p>
          <a:p>
            <a:pPr marL="0" indent="0">
              <a:buNone/>
            </a:pPr>
            <a:r>
              <a:rPr lang="fr-FR" sz="1900" b="1" u="sng" dirty="0">
                <a:sym typeface="Wingdings" panose="05000000000000000000" pitchFamily="2" charset="2"/>
              </a:rPr>
              <a:t>Si oui à une des deux questions ci-dessus, précisez les éléments de réanimation : </a:t>
            </a:r>
          </a:p>
          <a:p>
            <a:r>
              <a:rPr lang="fr-FR" sz="1900" b="1" dirty="0">
                <a:sym typeface="Wingdings" panose="05000000000000000000" pitchFamily="2" charset="2"/>
              </a:rPr>
              <a:t>Ventilation </a:t>
            </a:r>
            <a:r>
              <a:rPr lang="fr-FR" sz="1900" dirty="0">
                <a:sym typeface="Wingdings" panose="05000000000000000000" pitchFamily="2" charset="2"/>
              </a:rPr>
              <a:t>: </a:t>
            </a:r>
            <a:r>
              <a:rPr lang="fr-FR" sz="1900" dirty="0" err="1">
                <a:sym typeface="Wingdings" panose="05000000000000000000" pitchFamily="2" charset="2"/>
              </a:rPr>
              <a:t>Neopuff</a:t>
            </a:r>
            <a:r>
              <a:rPr lang="fr-FR" sz="1900" dirty="0">
                <a:sym typeface="Wingdings" panose="05000000000000000000" pitchFamily="2" charset="2"/>
              </a:rPr>
              <a:t>    Masque    Non réalisée  </a:t>
            </a:r>
          </a:p>
          <a:p>
            <a:pPr lvl="1">
              <a:buFont typeface="Wingdings" panose="05000000000000000000" pitchFamily="2" charset="2"/>
              <a:buChar char="Ø"/>
            </a:pPr>
            <a:r>
              <a:rPr lang="fr-FR" sz="1700" dirty="0">
                <a:sym typeface="Wingdings" panose="05000000000000000000" pitchFamily="2" charset="2"/>
              </a:rPr>
              <a:t>Réglages, précisez les paramètres : …..</a:t>
            </a:r>
          </a:p>
          <a:p>
            <a:pPr lvl="1">
              <a:buFont typeface="Wingdings" panose="05000000000000000000" pitchFamily="2" charset="2"/>
              <a:buChar char="Ø"/>
            </a:pPr>
            <a:r>
              <a:rPr lang="fr-FR" sz="1700" dirty="0">
                <a:sym typeface="Wingdings" panose="05000000000000000000" pitchFamily="2" charset="2"/>
              </a:rPr>
              <a:t>Durée : .....</a:t>
            </a:r>
          </a:p>
          <a:p>
            <a:r>
              <a:rPr lang="fr-FR" sz="1900" b="1" dirty="0">
                <a:sym typeface="Wingdings" panose="05000000000000000000" pitchFamily="2" charset="2"/>
              </a:rPr>
              <a:t>Intubation trachéale :    </a:t>
            </a:r>
            <a:r>
              <a:rPr lang="fr-FR" sz="1900" dirty="0">
                <a:sym typeface="Wingdings" panose="05000000000000000000" pitchFamily="2" charset="2"/>
              </a:rPr>
              <a:t>Oui      Non </a:t>
            </a:r>
            <a:endParaRPr lang="fr-FR" sz="1900" dirty="0"/>
          </a:p>
          <a:p>
            <a:pPr lvl="1">
              <a:lnSpc>
                <a:spcPct val="100000"/>
              </a:lnSpc>
              <a:spcBef>
                <a:spcPts val="0"/>
              </a:spcBef>
              <a:buFont typeface="Wingdings" panose="05000000000000000000" pitchFamily="2" charset="2"/>
              <a:buChar char="Ø"/>
              <a:defRPr/>
            </a:pPr>
            <a:r>
              <a:rPr lang="fr-FR" sz="1700" dirty="0">
                <a:solidFill>
                  <a:prstClr val="black"/>
                </a:solidFill>
                <a:latin typeface="Calibri" panose="020F0502020204030204"/>
                <a:sym typeface="Wingdings" panose="05000000000000000000" pitchFamily="2" charset="2"/>
              </a:rPr>
              <a:t>Délai naissance - intubation</a:t>
            </a: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 … </a:t>
            </a:r>
          </a:p>
          <a:p>
            <a:pPr marL="457200" lvl="1" indent="0">
              <a:lnSpc>
                <a:spcPct val="100000"/>
              </a:lnSpc>
              <a:spcBef>
                <a:spcPts val="0"/>
              </a:spcBef>
              <a:buNone/>
              <a:defRPr/>
            </a:pPr>
            <a:endParaRPr lang="fr-FR" sz="1000" dirty="0">
              <a:sym typeface="Wingdings" panose="05000000000000000000" pitchFamily="2" charset="2"/>
            </a:endParaRPr>
          </a:p>
          <a:p>
            <a:pPr>
              <a:lnSpc>
                <a:spcPct val="100000"/>
              </a:lnSpc>
              <a:spcBef>
                <a:spcPts val="0"/>
              </a:spcBef>
              <a:defRPr/>
            </a:pPr>
            <a:r>
              <a:rPr kumimoji="0" lang="fr-FR" sz="19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Compressions thoraciques (CT) : </a:t>
            </a:r>
            <a:r>
              <a:rPr lang="fr-FR" sz="1900" dirty="0">
                <a:sym typeface="Wingdings" panose="05000000000000000000" pitchFamily="2" charset="2"/>
              </a:rPr>
              <a:t>Oui    Non </a:t>
            </a:r>
            <a:endParaRPr lang="fr-FR" sz="1900" dirty="0"/>
          </a:p>
          <a:p>
            <a:pPr lvl="1">
              <a:lnSpc>
                <a:spcPct val="100000"/>
              </a:lnSpc>
              <a:spcBef>
                <a:spcPts val="0"/>
              </a:spcBef>
              <a:buFont typeface="Wingdings" panose="05000000000000000000" pitchFamily="2" charset="2"/>
              <a:buChar char="Ø"/>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Délai naissance – CT : ….. </a:t>
            </a:r>
          </a:p>
          <a:p>
            <a:pPr lvl="1">
              <a:lnSpc>
                <a:spcPct val="100000"/>
              </a:lnSpc>
              <a:spcBef>
                <a:spcPts val="0"/>
              </a:spcBef>
              <a:buFont typeface="Wingdings" panose="05000000000000000000" pitchFamily="2" charset="2"/>
              <a:buChar char="Ø"/>
              <a:defRPr/>
            </a:pPr>
            <a:r>
              <a:rPr lang="fr-FR" sz="1700" dirty="0">
                <a:solidFill>
                  <a:prstClr val="black"/>
                </a:solidFill>
                <a:latin typeface="Calibri" panose="020F0502020204030204"/>
                <a:sym typeface="Wingdings" panose="05000000000000000000" pitchFamily="2" charset="2"/>
              </a:rPr>
              <a:t>Durée : …..</a:t>
            </a:r>
            <a:endPar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endParaRPr>
          </a:p>
        </p:txBody>
      </p:sp>
      <p:sp>
        <p:nvSpPr>
          <p:cNvPr id="5" name="Espace réservé du numéro de diapositive 4">
            <a:extLst>
              <a:ext uri="{FF2B5EF4-FFF2-40B4-BE49-F238E27FC236}">
                <a16:creationId xmlns:a16="http://schemas.microsoft.com/office/drawing/2014/main" id="{FACDC900-BD14-4FA4-A417-A9D75B495B49}"/>
              </a:ext>
            </a:extLst>
          </p:cNvPr>
          <p:cNvSpPr>
            <a:spLocks noGrp="1"/>
          </p:cNvSpPr>
          <p:nvPr>
            <p:ph type="sldNum" sz="quarter" idx="12"/>
          </p:nvPr>
        </p:nvSpPr>
        <p:spPr/>
        <p:txBody>
          <a:bodyPr/>
          <a:lstStyle/>
          <a:p>
            <a:fld id="{1F296CD6-F585-4F4E-9BDC-72E84E04FBD4}" type="slidenum">
              <a:rPr lang="fr-FR" smtClean="0"/>
              <a:t>15</a:t>
            </a:fld>
            <a:endParaRPr lang="fr-FR"/>
          </a:p>
        </p:txBody>
      </p:sp>
      <p:sp>
        <p:nvSpPr>
          <p:cNvPr id="6" name="Espace réservé du contenu 2">
            <a:extLst>
              <a:ext uri="{FF2B5EF4-FFF2-40B4-BE49-F238E27FC236}">
                <a16:creationId xmlns:a16="http://schemas.microsoft.com/office/drawing/2014/main" id="{35D29D0A-E573-43EC-8120-3B561D076027}"/>
              </a:ext>
            </a:extLst>
          </p:cNvPr>
          <p:cNvSpPr txBox="1">
            <a:spLocks/>
          </p:cNvSpPr>
          <p:nvPr/>
        </p:nvSpPr>
        <p:spPr>
          <a:xfrm>
            <a:off x="6586330" y="1074821"/>
            <a:ext cx="4903303" cy="5281529"/>
          </a:xfrm>
          <a:prstGeom prst="rect">
            <a:avLst/>
          </a:prstGeom>
          <a:ln>
            <a:solidFill>
              <a:schemeClr val="accent1"/>
            </a:solidFill>
          </a:ln>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2000" b="1" dirty="0"/>
              <a:t>KT veineux ombilical :   </a:t>
            </a:r>
            <a:r>
              <a:rPr lang="fr-FR" sz="2000" dirty="0"/>
              <a:t>Oui </a:t>
            </a:r>
            <a:r>
              <a:rPr lang="fr-FR" sz="2000" dirty="0">
                <a:sym typeface="Wingdings" panose="05000000000000000000" pitchFamily="2" charset="2"/>
              </a:rPr>
              <a:t>   Non  </a:t>
            </a:r>
          </a:p>
          <a:p>
            <a:pPr lvl="1">
              <a:buFont typeface="Wingdings" panose="05000000000000000000" pitchFamily="2" charset="2"/>
              <a:buChar char="Ø"/>
            </a:pPr>
            <a:r>
              <a:rPr lang="fr-FR" sz="1800" dirty="0">
                <a:sym typeface="Wingdings" panose="05000000000000000000" pitchFamily="2" charset="2"/>
              </a:rPr>
              <a:t>Délai naissance – pose KT : …..</a:t>
            </a:r>
          </a:p>
          <a:p>
            <a:r>
              <a:rPr lang="fr-FR" sz="2000" b="1" dirty="0">
                <a:sym typeface="Wingdings" panose="05000000000000000000" pitchFamily="2" charset="2"/>
              </a:rPr>
              <a:t>Expansion volémique :   </a:t>
            </a:r>
            <a:r>
              <a:rPr lang="fr-FR" sz="2000" dirty="0"/>
              <a:t>Oui </a:t>
            </a:r>
            <a:r>
              <a:rPr lang="fr-FR" sz="2000" dirty="0">
                <a:sym typeface="Wingdings" panose="05000000000000000000" pitchFamily="2" charset="2"/>
              </a:rPr>
              <a:t>   Non </a:t>
            </a:r>
          </a:p>
          <a:p>
            <a:pPr lvl="1">
              <a:buFont typeface="Wingdings" panose="05000000000000000000" pitchFamily="2" charset="2"/>
              <a:buChar char="Ø"/>
            </a:pPr>
            <a:r>
              <a:rPr lang="fr-FR" sz="1800" dirty="0">
                <a:sym typeface="Wingdings" panose="05000000000000000000" pitchFamily="2" charset="2"/>
              </a:rPr>
              <a:t>Délai naissance – expansion volémique : …..</a:t>
            </a:r>
          </a:p>
          <a:p>
            <a:pPr lvl="1">
              <a:buFont typeface="Wingdings" panose="05000000000000000000" pitchFamily="2" charset="2"/>
              <a:buChar char="Ø"/>
            </a:pPr>
            <a:r>
              <a:rPr lang="fr-FR" sz="1800" dirty="0">
                <a:sym typeface="Wingdings" panose="05000000000000000000" pitchFamily="2" charset="2"/>
              </a:rPr>
              <a:t>Soluté : ….. </a:t>
            </a:r>
          </a:p>
          <a:p>
            <a:pPr lvl="1">
              <a:buFont typeface="Wingdings" panose="05000000000000000000" pitchFamily="2" charset="2"/>
              <a:buChar char="Ø"/>
            </a:pPr>
            <a:r>
              <a:rPr lang="fr-FR" sz="1800" dirty="0">
                <a:sym typeface="Wingdings" panose="05000000000000000000" pitchFamily="2" charset="2"/>
              </a:rPr>
              <a:t>Volume : …..</a:t>
            </a:r>
          </a:p>
          <a:p>
            <a:r>
              <a:rPr lang="fr-FR" sz="2000" dirty="0">
                <a:sym typeface="Wingdings" panose="05000000000000000000" pitchFamily="2" charset="2"/>
              </a:rPr>
              <a:t> </a:t>
            </a:r>
            <a:r>
              <a:rPr lang="fr-FR" sz="2000" b="1" dirty="0">
                <a:sym typeface="Wingdings" panose="05000000000000000000" pitchFamily="2" charset="2"/>
              </a:rPr>
              <a:t>Adrénaline </a:t>
            </a:r>
            <a:r>
              <a:rPr lang="fr-FR" sz="2000" dirty="0">
                <a:sym typeface="Wingdings" panose="05000000000000000000" pitchFamily="2" charset="2"/>
              </a:rPr>
              <a:t>:  Oui    Non  	</a:t>
            </a:r>
            <a:endParaRPr lang="fr-FR" sz="1400" dirty="0">
              <a:sym typeface="Wingdings" panose="05000000000000000000" pitchFamily="2" charset="2"/>
            </a:endParaRPr>
          </a:p>
          <a:p>
            <a:pPr lvl="1">
              <a:buFont typeface="Wingdings" panose="05000000000000000000" pitchFamily="2" charset="2"/>
              <a:buChar char="Ø"/>
            </a:pPr>
            <a:r>
              <a:rPr lang="fr-FR" sz="1800" dirty="0">
                <a:sym typeface="Wingdings" panose="05000000000000000000" pitchFamily="2" charset="2"/>
              </a:rPr>
              <a:t>Voie d’administration, précisez : …..</a:t>
            </a:r>
          </a:p>
          <a:p>
            <a:pPr lvl="1">
              <a:buFont typeface="Wingdings" panose="05000000000000000000" pitchFamily="2" charset="2"/>
              <a:buChar char="Ø"/>
            </a:pPr>
            <a:r>
              <a:rPr lang="fr-FR" sz="1800" dirty="0">
                <a:sym typeface="Wingdings" panose="05000000000000000000" pitchFamily="2" charset="2"/>
              </a:rPr>
              <a:t>Délai naissance – administration adrénaline : …..</a:t>
            </a:r>
          </a:p>
          <a:p>
            <a:r>
              <a:rPr lang="fr-FR" sz="2000" b="1" dirty="0">
                <a:sym typeface="Wingdings" panose="05000000000000000000" pitchFamily="2" charset="2"/>
              </a:rPr>
              <a:t>Arrêt des manœuvres de réanimation :      </a:t>
            </a:r>
            <a:r>
              <a:rPr lang="fr-FR" sz="2000" dirty="0">
                <a:sym typeface="Wingdings" panose="05000000000000000000" pitchFamily="2" charset="2"/>
              </a:rPr>
              <a:t>Oui    Non  	</a:t>
            </a:r>
            <a:endParaRPr lang="fr-FR" sz="1400" dirty="0">
              <a:sym typeface="Wingdings" panose="05000000000000000000" pitchFamily="2" charset="2"/>
            </a:endParaRPr>
          </a:p>
          <a:p>
            <a:pPr lvl="1">
              <a:buFont typeface="Wingdings" panose="05000000000000000000" pitchFamily="2" charset="2"/>
              <a:buChar char="Ø"/>
            </a:pPr>
            <a:r>
              <a:rPr lang="fr-FR" sz="1800" dirty="0">
                <a:sym typeface="Wingdings" panose="05000000000000000000" pitchFamily="2" charset="2"/>
              </a:rPr>
              <a:t>Délai début – fin réanimation : …..</a:t>
            </a:r>
          </a:p>
          <a:p>
            <a:pPr lvl="1">
              <a:buFont typeface="Wingdings" panose="05000000000000000000" pitchFamily="2" charset="2"/>
              <a:buChar char="Ø"/>
            </a:pPr>
            <a:r>
              <a:rPr lang="fr-FR" sz="1800" dirty="0">
                <a:sym typeface="Wingdings" panose="05000000000000000000" pitchFamily="2" charset="2"/>
              </a:rPr>
              <a:t>Motif : …..</a:t>
            </a:r>
          </a:p>
          <a:p>
            <a:pPr lvl="1">
              <a:buFont typeface="Wingdings" panose="05000000000000000000" pitchFamily="2" charset="2"/>
              <a:buChar char="Ø"/>
            </a:pPr>
            <a:r>
              <a:rPr lang="fr-FR" sz="1800" dirty="0">
                <a:sym typeface="Wingdings" panose="05000000000000000000" pitchFamily="2" charset="2"/>
              </a:rPr>
              <a:t>Décès en salle de naissance : Oui   Non  </a:t>
            </a:r>
          </a:p>
          <a:p>
            <a:pPr lvl="2">
              <a:buFont typeface="Courier New" panose="02070309020205020404" pitchFamily="49" charset="0"/>
              <a:buChar char="o"/>
            </a:pPr>
            <a:r>
              <a:rPr lang="fr-FR" sz="1600" dirty="0">
                <a:sym typeface="Wingdings" panose="05000000000000000000" pitchFamily="2" charset="2"/>
              </a:rPr>
              <a:t>Délai naissance – décès : ….. min ou heures</a:t>
            </a:r>
          </a:p>
          <a:p>
            <a:pPr lvl="2">
              <a:buFont typeface="Courier New" panose="02070309020205020404" pitchFamily="49" charset="0"/>
              <a:buChar char="o"/>
            </a:pPr>
            <a:r>
              <a:rPr lang="fr-FR" sz="1600" dirty="0">
                <a:sym typeface="Wingdings" panose="05000000000000000000" pitchFamily="2" charset="2"/>
              </a:rPr>
              <a:t>Soins palliatifs :     Oui      Non  </a:t>
            </a:r>
          </a:p>
          <a:p>
            <a:pPr lvl="2">
              <a:buFont typeface="Wingdings" panose="05000000000000000000" pitchFamily="2" charset="2"/>
              <a:buChar char="Ø"/>
            </a:pPr>
            <a:endParaRPr lang="fr-FR" sz="1400" dirty="0">
              <a:sym typeface="Wingdings" panose="05000000000000000000" pitchFamily="2" charset="2"/>
            </a:endParaRPr>
          </a:p>
          <a:p>
            <a:pPr marL="457200" lvl="1" indent="0">
              <a:buNone/>
            </a:pPr>
            <a:endParaRPr lang="fr-FR" sz="1400" dirty="0">
              <a:sym typeface="Wingdings" panose="05000000000000000000" pitchFamily="2" charset="2"/>
            </a:endParaRPr>
          </a:p>
        </p:txBody>
      </p:sp>
    </p:spTree>
    <p:extLst>
      <p:ext uri="{BB962C8B-B14F-4D97-AF65-F5344CB8AC3E}">
        <p14:creationId xmlns:p14="http://schemas.microsoft.com/office/powerpoint/2010/main" val="2574689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B2FA86D-26CF-483A-AB79-1966F49C0DFA}"/>
              </a:ext>
            </a:extLst>
          </p:cNvPr>
          <p:cNvSpPr>
            <a:spLocks noGrp="1"/>
          </p:cNvSpPr>
          <p:nvPr>
            <p:ph type="sldNum" sz="quarter" idx="12"/>
          </p:nvPr>
        </p:nvSpPr>
        <p:spPr/>
        <p:txBody>
          <a:bodyPr/>
          <a:lstStyle/>
          <a:p>
            <a:fld id="{1F296CD6-F585-4F4E-9BDC-72E84E04FBD4}" type="slidenum">
              <a:rPr lang="fr-FR" smtClean="0"/>
              <a:t>16</a:t>
            </a:fld>
            <a:endParaRPr lang="fr-FR"/>
          </a:p>
        </p:txBody>
      </p:sp>
      <p:sp>
        <p:nvSpPr>
          <p:cNvPr id="7" name="Espace réservé du contenu 2">
            <a:extLst>
              <a:ext uri="{FF2B5EF4-FFF2-40B4-BE49-F238E27FC236}">
                <a16:creationId xmlns:a16="http://schemas.microsoft.com/office/drawing/2014/main" id="{99A89302-FBEE-420A-9E7A-8224F73FE151}"/>
              </a:ext>
            </a:extLst>
          </p:cNvPr>
          <p:cNvSpPr txBox="1">
            <a:spLocks/>
          </p:cNvSpPr>
          <p:nvPr/>
        </p:nvSpPr>
        <p:spPr>
          <a:xfrm>
            <a:off x="838200" y="878507"/>
            <a:ext cx="5611238" cy="5646654"/>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2000" b="1" dirty="0">
              <a:sym typeface="Wingdings" panose="05000000000000000000" pitchFamily="2" charset="2"/>
            </a:endParaRPr>
          </a:p>
          <a:p>
            <a:r>
              <a:rPr lang="fr-FR" sz="2000" b="1" dirty="0">
                <a:sym typeface="Wingdings" panose="05000000000000000000" pitchFamily="2" charset="2"/>
              </a:rPr>
              <a:t>Eléments notables de l’examen clinique à la naissance (examen neurologique anormal, convulsions…) :</a:t>
            </a:r>
            <a:r>
              <a:rPr lang="fr-FR" sz="2000" dirty="0">
                <a:sym typeface="Wingdings" panose="05000000000000000000" pitchFamily="2" charset="2"/>
              </a:rPr>
              <a:t>     Oui      Non </a:t>
            </a:r>
          </a:p>
          <a:p>
            <a:pPr marL="0" indent="0">
              <a:buNone/>
            </a:pPr>
            <a:endParaRPr lang="fr-FR" sz="2000" dirty="0">
              <a:solidFill>
                <a:prstClr val="black"/>
              </a:solidFill>
              <a:latin typeface="Calibri" panose="020F0502020204030204"/>
              <a:sym typeface="Wingdings" panose="05000000000000000000" pitchFamily="2" charset="2"/>
            </a:endParaRPr>
          </a:p>
          <a:p>
            <a:pPr marL="0" indent="0">
              <a:buNone/>
            </a:pPr>
            <a:endParaRPr lang="fr-FR" sz="2000" dirty="0">
              <a:solidFill>
                <a:prstClr val="black"/>
              </a:solidFill>
              <a:latin typeface="Calibri" panose="020F0502020204030204"/>
              <a:sym typeface="Wingdings" panose="05000000000000000000" pitchFamily="2" charset="2"/>
            </a:endParaRPr>
          </a:p>
          <a:p>
            <a:r>
              <a:rPr lang="fr-FR" sz="2000" b="1" dirty="0">
                <a:solidFill>
                  <a:prstClr val="black"/>
                </a:solidFill>
                <a:latin typeface="Calibri" panose="020F0502020204030204"/>
                <a:sym typeface="Wingdings" panose="05000000000000000000" pitchFamily="2" charset="2"/>
              </a:rPr>
              <a:t>Si oui, précisez la sévérité des anomalies :     </a:t>
            </a:r>
            <a:r>
              <a:rPr lang="fr-FR" sz="2000" dirty="0">
                <a:solidFill>
                  <a:prstClr val="black"/>
                </a:solidFill>
                <a:latin typeface="Calibri" panose="020F0502020204030204"/>
                <a:sym typeface="Wingdings" panose="05000000000000000000" pitchFamily="2" charset="2"/>
              </a:rPr>
              <a:t>Modérée</a:t>
            </a:r>
            <a:r>
              <a:rPr lang="fr-FR" sz="2000" dirty="0">
                <a:sym typeface="Wingdings" panose="05000000000000000000" pitchFamily="2" charset="2"/>
              </a:rPr>
              <a:t>      Sévère </a:t>
            </a:r>
          </a:p>
          <a:p>
            <a:pPr marL="0" indent="0">
              <a:buNone/>
            </a:pPr>
            <a:r>
              <a:rPr lang="fr-FR" sz="2000" i="1" dirty="0">
                <a:solidFill>
                  <a:prstClr val="black"/>
                </a:solidFill>
                <a:latin typeface="Calibri" panose="020F0502020204030204"/>
                <a:sym typeface="Wingdings" panose="05000000000000000000" pitchFamily="2" charset="2"/>
              </a:rPr>
              <a:t>Selon la classification de </a:t>
            </a:r>
            <a:r>
              <a:rPr lang="fr-FR" sz="2000" i="1" dirty="0" err="1">
                <a:solidFill>
                  <a:prstClr val="black"/>
                </a:solidFill>
                <a:latin typeface="Calibri" panose="020F0502020204030204"/>
                <a:sym typeface="Wingdings" panose="05000000000000000000" pitchFamily="2" charset="2"/>
              </a:rPr>
              <a:t>Sarnat</a:t>
            </a:r>
            <a:r>
              <a:rPr lang="fr-FR" sz="2000" i="1" dirty="0">
                <a:solidFill>
                  <a:prstClr val="black"/>
                </a:solidFill>
                <a:latin typeface="Calibri" panose="020F0502020204030204"/>
                <a:sym typeface="Wingdings" panose="05000000000000000000" pitchFamily="2" charset="2"/>
              </a:rPr>
              <a:t> adaptée par Meau-Petit et al</a:t>
            </a:r>
            <a:endParaRPr lang="fr-FR" sz="2000" i="1" dirty="0"/>
          </a:p>
          <a:p>
            <a:endParaRPr lang="fr-FR" sz="2000" i="1" dirty="0"/>
          </a:p>
        </p:txBody>
      </p:sp>
      <p:sp>
        <p:nvSpPr>
          <p:cNvPr id="4" name="Titre 1">
            <a:extLst>
              <a:ext uri="{FF2B5EF4-FFF2-40B4-BE49-F238E27FC236}">
                <a16:creationId xmlns:a16="http://schemas.microsoft.com/office/drawing/2014/main" id="{D283D099-4572-1B2F-8D21-3D1DC24649AF}"/>
              </a:ext>
            </a:extLst>
          </p:cNvPr>
          <p:cNvSpPr txBox="1">
            <a:spLocks/>
          </p:cNvSpPr>
          <p:nvPr/>
        </p:nvSpPr>
        <p:spPr>
          <a:xfrm>
            <a:off x="630302" y="199676"/>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Evaluation et prise en charge initiale </a:t>
            </a:r>
          </a:p>
        </p:txBody>
      </p:sp>
      <p:sp>
        <p:nvSpPr>
          <p:cNvPr id="6" name="Espace réservé du contenu 2">
            <a:extLst>
              <a:ext uri="{FF2B5EF4-FFF2-40B4-BE49-F238E27FC236}">
                <a16:creationId xmlns:a16="http://schemas.microsoft.com/office/drawing/2014/main" id="{FEC10BA4-676C-4B94-26EF-8294D71DEF94}"/>
              </a:ext>
            </a:extLst>
          </p:cNvPr>
          <p:cNvSpPr txBox="1">
            <a:spLocks/>
          </p:cNvSpPr>
          <p:nvPr/>
        </p:nvSpPr>
        <p:spPr>
          <a:xfrm>
            <a:off x="6803851" y="755753"/>
            <a:ext cx="4549949" cy="5646653"/>
          </a:xfrm>
          <a:prstGeom prst="rect">
            <a:avLst/>
          </a:prstGeom>
          <a:ln>
            <a:solidFill>
              <a:schemeClr val="accent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2000" b="1" dirty="0"/>
              <a:t>Gaz du sang dans la 1</a:t>
            </a:r>
            <a:r>
              <a:rPr lang="fr-FR" sz="2000" b="1" baseline="30000" dirty="0"/>
              <a:t>ère</a:t>
            </a:r>
            <a:r>
              <a:rPr lang="fr-FR" sz="2000" b="1" dirty="0"/>
              <a:t> heure de vie :   </a:t>
            </a:r>
            <a:r>
              <a:rPr lang="fr-FR" sz="2000" dirty="0"/>
              <a:t>Oui </a:t>
            </a:r>
            <a:r>
              <a:rPr lang="fr-FR" sz="2000" dirty="0">
                <a:sym typeface="Wingdings" panose="05000000000000000000" pitchFamily="2" charset="2"/>
              </a:rPr>
              <a:t>     Non  </a:t>
            </a:r>
          </a:p>
          <a:p>
            <a:pPr marL="0" indent="0">
              <a:buNone/>
            </a:pPr>
            <a:endParaRPr lang="fr-FR" sz="2000" b="1" dirty="0">
              <a:sym typeface="Wingdings" panose="05000000000000000000" pitchFamily="2" charset="2"/>
            </a:endParaRPr>
          </a:p>
          <a:p>
            <a:endParaRPr lang="fr-FR" sz="2200" dirty="0">
              <a:sym typeface="Wingdings" panose="05000000000000000000" pitchFamily="2" charset="2"/>
            </a:endParaRPr>
          </a:p>
          <a:p>
            <a:endParaRPr lang="fr-FR" sz="2200" dirty="0">
              <a:sym typeface="Wingdings" panose="05000000000000000000" pitchFamily="2" charset="2"/>
            </a:endParaRPr>
          </a:p>
          <a:p>
            <a:endParaRPr lang="fr-FR" sz="2200" dirty="0">
              <a:sym typeface="Wingdings" panose="05000000000000000000" pitchFamily="2" charset="2"/>
            </a:endParaRPr>
          </a:p>
          <a:p>
            <a:pPr marL="0" indent="0">
              <a:buNone/>
            </a:pPr>
            <a:endParaRPr lang="fr-FR" sz="2200" dirty="0">
              <a:sym typeface="Wingdings" panose="05000000000000000000" pitchFamily="2" charset="2"/>
            </a:endParaRPr>
          </a:p>
          <a:p>
            <a:pPr marL="0" indent="0">
              <a:buNone/>
            </a:pPr>
            <a:endParaRPr lang="fr-FR" sz="2000" b="1" dirty="0">
              <a:sym typeface="Wingdings" panose="05000000000000000000" pitchFamily="2" charset="2"/>
            </a:endParaRPr>
          </a:p>
          <a:p>
            <a:pPr marL="0" indent="0">
              <a:buNone/>
            </a:pPr>
            <a:endParaRPr lang="fr-FR" sz="2200" dirty="0">
              <a:sym typeface="Wingdings" panose="05000000000000000000" pitchFamily="2" charset="2"/>
            </a:endParaRPr>
          </a:p>
          <a:p>
            <a:pPr marL="0" indent="0">
              <a:buNone/>
            </a:pPr>
            <a:endParaRPr lang="fr-FR" sz="2200" dirty="0">
              <a:sym typeface="Wingdings" panose="05000000000000000000" pitchFamily="2" charset="2"/>
            </a:endParaRPr>
          </a:p>
          <a:p>
            <a:pPr marL="0" indent="0">
              <a:buNone/>
            </a:pPr>
            <a:r>
              <a:rPr lang="fr-FR" sz="2000" b="1" dirty="0">
                <a:sym typeface="Wingdings" panose="05000000000000000000" pitchFamily="2" charset="2"/>
              </a:rPr>
              <a:t>  Autres résultats:</a:t>
            </a:r>
          </a:p>
          <a:p>
            <a:pPr lvl="1">
              <a:buFont typeface="Wingdings" panose="05000000000000000000" pitchFamily="2" charset="2"/>
              <a:buChar char="Ø"/>
            </a:pPr>
            <a:endParaRPr lang="fr-FR" sz="1800" dirty="0">
              <a:sym typeface="Wingdings" panose="05000000000000000000" pitchFamily="2" charset="2"/>
            </a:endParaRPr>
          </a:p>
        </p:txBody>
      </p:sp>
      <p:graphicFrame>
        <p:nvGraphicFramePr>
          <p:cNvPr id="8" name="Tableau 11">
            <a:extLst>
              <a:ext uri="{FF2B5EF4-FFF2-40B4-BE49-F238E27FC236}">
                <a16:creationId xmlns:a16="http://schemas.microsoft.com/office/drawing/2014/main" id="{E0636599-BCAC-8AF3-15DE-E730916C37A9}"/>
              </a:ext>
            </a:extLst>
          </p:cNvPr>
          <p:cNvGraphicFramePr>
            <a:graphicFrameLocks noGrp="1"/>
          </p:cNvGraphicFramePr>
          <p:nvPr>
            <p:extLst>
              <p:ext uri="{D42A27DB-BD31-4B8C-83A1-F6EECF244321}">
                <p14:modId xmlns:p14="http://schemas.microsoft.com/office/powerpoint/2010/main" val="715141676"/>
              </p:ext>
            </p:extLst>
          </p:nvPr>
        </p:nvGraphicFramePr>
        <p:xfrm>
          <a:off x="7020759" y="1600200"/>
          <a:ext cx="3966842" cy="1828800"/>
        </p:xfrm>
        <a:graphic>
          <a:graphicData uri="http://schemas.openxmlformats.org/drawingml/2006/table">
            <a:tbl>
              <a:tblPr firstRow="1" bandRow="1">
                <a:tableStyleId>{8799B23B-EC83-4686-B30A-512413B5E67A}</a:tableStyleId>
              </a:tblPr>
              <a:tblGrid>
                <a:gridCol w="1908637">
                  <a:extLst>
                    <a:ext uri="{9D8B030D-6E8A-4147-A177-3AD203B41FA5}">
                      <a16:colId xmlns:a16="http://schemas.microsoft.com/office/drawing/2014/main" val="1840619654"/>
                    </a:ext>
                  </a:extLst>
                </a:gridCol>
                <a:gridCol w="2058205">
                  <a:extLst>
                    <a:ext uri="{9D8B030D-6E8A-4147-A177-3AD203B41FA5}">
                      <a16:colId xmlns:a16="http://schemas.microsoft.com/office/drawing/2014/main" val="2727315180"/>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1" dirty="0">
                        <a:solidFill>
                          <a:schemeClr val="tx1"/>
                        </a:solidFill>
                      </a:endParaRPr>
                    </a:p>
                  </a:txBody>
                  <a:tcP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dirty="0">
                          <a:solidFill>
                            <a:schemeClr val="tx1"/>
                          </a:solidFill>
                        </a:rPr>
                        <a:t>Valeur</a:t>
                      </a:r>
                    </a:p>
                  </a:txBody>
                  <a:tcP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noFill/>
                  </a:tcPr>
                </a:tc>
                <a:extLst>
                  <a:ext uri="{0D108BD9-81ED-4DB2-BD59-A6C34878D82A}">
                    <a16:rowId xmlns:a16="http://schemas.microsoft.com/office/drawing/2014/main" val="48415155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pH</a:t>
                      </a:r>
                    </a:p>
                  </a:txBody>
                  <a:tcPr>
                    <a:lnL w="12700" cap="flat" cmpd="sng" algn="ctr">
                      <a:solidFill>
                        <a:schemeClr val="accent3"/>
                      </a:solidFill>
                      <a:prstDash val="solid"/>
                      <a:round/>
                      <a:headEnd type="none" w="med" len="med"/>
                      <a:tailEnd type="none" w="med" len="med"/>
                    </a:lnL>
                  </a:tcPr>
                </a:tc>
                <a:tc>
                  <a:txBody>
                    <a:bodyPr/>
                    <a:lstStyle/>
                    <a:p>
                      <a:endParaRPr lang="fr-FR" sz="18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76525546"/>
                  </a:ext>
                </a:extLst>
              </a:tr>
              <a:tr h="0">
                <a:tc>
                  <a:txBody>
                    <a:bodyPr/>
                    <a:lstStyle/>
                    <a:p>
                      <a:pPr lvl="0"/>
                      <a:r>
                        <a:rPr lang="fr-FR" sz="1800" kern="1200" dirty="0">
                          <a:solidFill>
                            <a:schemeClr val="tx1"/>
                          </a:solidFill>
                          <a:effectLst/>
                          <a:latin typeface="+mn-lt"/>
                          <a:ea typeface="+mn-ea"/>
                          <a:cs typeface="+mn-cs"/>
                        </a:rPr>
                        <a:t>Déficit de base</a:t>
                      </a:r>
                    </a:p>
                  </a:txBody>
                  <a:tcPr>
                    <a:lnL w="12700" cap="flat" cmpd="sng" algn="ctr">
                      <a:solidFill>
                        <a:schemeClr val="accent3"/>
                      </a:solidFill>
                      <a:prstDash val="solid"/>
                      <a:round/>
                      <a:headEnd type="none" w="med" len="med"/>
                      <a:tailEnd type="none" w="med" len="med"/>
                    </a:lnL>
                  </a:tcPr>
                </a:tc>
                <a:tc>
                  <a:txBody>
                    <a:bodyPr/>
                    <a:lstStyle/>
                    <a:p>
                      <a:endParaRPr lang="fr-FR" sz="18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4612399"/>
                  </a:ext>
                </a:extLst>
              </a:tr>
              <a:tr h="0">
                <a:tc>
                  <a:txBody>
                    <a:bodyPr/>
                    <a:lstStyle/>
                    <a:p>
                      <a:pPr lvl="0"/>
                      <a:r>
                        <a:rPr lang="fr-FR" sz="1800" kern="1200" dirty="0">
                          <a:solidFill>
                            <a:schemeClr val="tx1"/>
                          </a:solidFill>
                          <a:effectLst/>
                          <a:latin typeface="+mn-lt"/>
                          <a:ea typeface="+mn-ea"/>
                          <a:cs typeface="+mn-cs"/>
                        </a:rPr>
                        <a:t>Lactates</a:t>
                      </a:r>
                    </a:p>
                  </a:txBody>
                  <a:tcPr>
                    <a:lnL w="12700" cap="flat" cmpd="sng" algn="ctr">
                      <a:solidFill>
                        <a:schemeClr val="accent3"/>
                      </a:solidFill>
                      <a:prstDash val="solid"/>
                      <a:round/>
                      <a:headEnd type="none" w="med" len="med"/>
                      <a:tailEnd type="none" w="med" len="med"/>
                    </a:lnL>
                  </a:tcPr>
                </a:tc>
                <a:tc>
                  <a:txBody>
                    <a:bodyPr/>
                    <a:lstStyle/>
                    <a:p>
                      <a:endParaRPr lang="fr-FR" sz="18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783041968"/>
                  </a:ext>
                </a:extLst>
              </a:tr>
              <a:tr h="0">
                <a:tc>
                  <a:txBody>
                    <a:bodyPr/>
                    <a:lstStyle/>
                    <a:p>
                      <a:pPr lvl="0"/>
                      <a:r>
                        <a:rPr lang="fr-FR" sz="1800" kern="1200" dirty="0">
                          <a:solidFill>
                            <a:schemeClr val="tx1"/>
                          </a:solidFill>
                          <a:effectLst/>
                          <a:latin typeface="+mn-lt"/>
                          <a:ea typeface="+mn-ea"/>
                          <a:cs typeface="+mn-cs"/>
                        </a:rPr>
                        <a:t>pCO2</a:t>
                      </a:r>
                    </a:p>
                  </a:txBody>
                  <a:tcPr>
                    <a:lnL w="12700" cap="flat" cmpd="sng" algn="ctr">
                      <a:solidFill>
                        <a:schemeClr val="accent3"/>
                      </a:solidFill>
                      <a:prstDash val="solid"/>
                      <a:round/>
                      <a:headEnd type="none" w="med" len="med"/>
                      <a:tailEnd type="none" w="med" len="med"/>
                    </a:lnL>
                  </a:tcPr>
                </a:tc>
                <a:tc>
                  <a:txBody>
                    <a:bodyPr/>
                    <a:lstStyle/>
                    <a:p>
                      <a:endParaRPr lang="fr-FR" sz="18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1563791"/>
                  </a:ext>
                </a:extLst>
              </a:tr>
            </a:tbl>
          </a:graphicData>
        </a:graphic>
      </p:graphicFrame>
      <p:graphicFrame>
        <p:nvGraphicFramePr>
          <p:cNvPr id="9" name="Tableau 8">
            <a:extLst>
              <a:ext uri="{FF2B5EF4-FFF2-40B4-BE49-F238E27FC236}">
                <a16:creationId xmlns:a16="http://schemas.microsoft.com/office/drawing/2014/main" id="{71DA5C9D-7A0A-3952-1B7B-B875A8DE6839}"/>
              </a:ext>
            </a:extLst>
          </p:cNvPr>
          <p:cNvGraphicFramePr>
            <a:graphicFrameLocks noGrp="1"/>
          </p:cNvGraphicFramePr>
          <p:nvPr>
            <p:extLst>
              <p:ext uri="{D42A27DB-BD31-4B8C-83A1-F6EECF244321}">
                <p14:modId xmlns:p14="http://schemas.microsoft.com/office/powerpoint/2010/main" val="1033906364"/>
              </p:ext>
            </p:extLst>
          </p:nvPr>
        </p:nvGraphicFramePr>
        <p:xfrm>
          <a:off x="7020759" y="3454573"/>
          <a:ext cx="3966842" cy="1223406"/>
        </p:xfrm>
        <a:graphic>
          <a:graphicData uri="http://schemas.openxmlformats.org/drawingml/2006/table">
            <a:tbl>
              <a:tblPr firstRow="1" bandRow="1">
                <a:tableStyleId>{8799B23B-EC83-4686-B30A-512413B5E67A}</a:tableStyleId>
              </a:tblPr>
              <a:tblGrid>
                <a:gridCol w="1899306">
                  <a:extLst>
                    <a:ext uri="{9D8B030D-6E8A-4147-A177-3AD203B41FA5}">
                      <a16:colId xmlns:a16="http://schemas.microsoft.com/office/drawing/2014/main" val="1710461412"/>
                    </a:ext>
                  </a:extLst>
                </a:gridCol>
                <a:gridCol w="2067536">
                  <a:extLst>
                    <a:ext uri="{9D8B030D-6E8A-4147-A177-3AD203B41FA5}">
                      <a16:colId xmlns:a16="http://schemas.microsoft.com/office/drawing/2014/main" val="3793172254"/>
                    </a:ext>
                  </a:extLst>
                </a:gridCol>
              </a:tblGrid>
              <a:tr h="0">
                <a:tc>
                  <a:txBody>
                    <a:bodyPr/>
                    <a:lstStyle/>
                    <a:p>
                      <a:endParaRPr lang="fr-FR"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t>Valeur</a:t>
                      </a:r>
                    </a:p>
                  </a:txBody>
                  <a:tcPr/>
                </a:tc>
                <a:extLst>
                  <a:ext uri="{0D108BD9-81ED-4DB2-BD59-A6C34878D82A}">
                    <a16:rowId xmlns:a16="http://schemas.microsoft.com/office/drawing/2014/main" val="1616170549"/>
                  </a:ext>
                </a:extLst>
              </a:tr>
              <a:tr h="486806">
                <a:tc>
                  <a:txBody>
                    <a:bodyPr/>
                    <a:lstStyle/>
                    <a:p>
                      <a:r>
                        <a:rPr lang="fr-FR" dirty="0"/>
                        <a:t>Glycémie</a:t>
                      </a:r>
                    </a:p>
                  </a:txBody>
                  <a:tcPr/>
                </a:tc>
                <a:tc>
                  <a:txBody>
                    <a:bodyPr/>
                    <a:lstStyle/>
                    <a:p>
                      <a:endParaRPr lang="fr-FR" dirty="0"/>
                    </a:p>
                  </a:txBody>
                  <a:tcPr/>
                </a:tc>
                <a:extLst>
                  <a:ext uri="{0D108BD9-81ED-4DB2-BD59-A6C34878D82A}">
                    <a16:rowId xmlns:a16="http://schemas.microsoft.com/office/drawing/2014/main" val="2853012986"/>
                  </a:ext>
                </a:extLst>
              </a:tr>
              <a:tr h="370840">
                <a:tc>
                  <a:txBody>
                    <a:bodyPr/>
                    <a:lstStyle/>
                    <a:p>
                      <a:r>
                        <a:rPr lang="fr-FR" dirty="0"/>
                        <a:t>Hémoglobine</a:t>
                      </a:r>
                    </a:p>
                  </a:txBody>
                  <a:tcPr/>
                </a:tc>
                <a:tc>
                  <a:txBody>
                    <a:bodyPr/>
                    <a:lstStyle/>
                    <a:p>
                      <a:endParaRPr lang="fr-FR" dirty="0"/>
                    </a:p>
                  </a:txBody>
                  <a:tcPr/>
                </a:tc>
                <a:extLst>
                  <a:ext uri="{0D108BD9-81ED-4DB2-BD59-A6C34878D82A}">
                    <a16:rowId xmlns:a16="http://schemas.microsoft.com/office/drawing/2014/main" val="2344941020"/>
                  </a:ext>
                </a:extLst>
              </a:tr>
            </a:tbl>
          </a:graphicData>
        </a:graphic>
      </p:graphicFrame>
    </p:spTree>
    <p:extLst>
      <p:ext uri="{BB962C8B-B14F-4D97-AF65-F5344CB8AC3E}">
        <p14:creationId xmlns:p14="http://schemas.microsoft.com/office/powerpoint/2010/main" val="1812167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0B3E064-16EE-4508-B930-EA88DBBA400F}"/>
              </a:ext>
            </a:extLst>
          </p:cNvPr>
          <p:cNvSpPr>
            <a:spLocks noGrp="1"/>
          </p:cNvSpPr>
          <p:nvPr>
            <p:ph type="sldNum" sz="quarter" idx="12"/>
          </p:nvPr>
        </p:nvSpPr>
        <p:spPr/>
        <p:txBody>
          <a:bodyPr/>
          <a:lstStyle/>
          <a:p>
            <a:fld id="{1F296CD6-F585-4F4E-9BDC-72E84E04FBD4}" type="slidenum">
              <a:rPr lang="fr-FR" smtClean="0"/>
              <a:t>17</a:t>
            </a:fld>
            <a:endParaRPr lang="fr-FR"/>
          </a:p>
        </p:txBody>
      </p:sp>
      <p:sp>
        <p:nvSpPr>
          <p:cNvPr id="3" name="Espace réservé du contenu 2">
            <a:extLst>
              <a:ext uri="{FF2B5EF4-FFF2-40B4-BE49-F238E27FC236}">
                <a16:creationId xmlns:a16="http://schemas.microsoft.com/office/drawing/2014/main" id="{4CB918C7-5B0B-4BDA-986B-9D20E8783F91}"/>
              </a:ext>
            </a:extLst>
          </p:cNvPr>
          <p:cNvSpPr txBox="1">
            <a:spLocks/>
          </p:cNvSpPr>
          <p:nvPr/>
        </p:nvSpPr>
        <p:spPr>
          <a:xfrm>
            <a:off x="453885" y="1070754"/>
            <a:ext cx="11451975" cy="5281530"/>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1900" b="1" dirty="0"/>
              <a:t>Appel du SMUR néonatal régional :   </a:t>
            </a:r>
            <a:r>
              <a:rPr lang="fr-FR" sz="1900" dirty="0"/>
              <a:t>Oui </a:t>
            </a:r>
            <a:r>
              <a:rPr lang="fr-FR" sz="1900" dirty="0">
                <a:sym typeface="Wingdings" panose="05000000000000000000" pitchFamily="2" charset="2"/>
              </a:rPr>
              <a:t>   Non  </a:t>
            </a:r>
          </a:p>
          <a:p>
            <a:r>
              <a:rPr lang="fr-FR" sz="1900" b="1" dirty="0">
                <a:sym typeface="Wingdings" panose="05000000000000000000" pitchFamily="2" charset="2"/>
              </a:rPr>
              <a:t>Motif :</a:t>
            </a:r>
          </a:p>
          <a:p>
            <a:pPr marL="457200" lvl="1" indent="0">
              <a:buNone/>
            </a:pPr>
            <a:endParaRPr lang="fr-FR" sz="1700" dirty="0">
              <a:sym typeface="Wingdings" panose="05000000000000000000" pitchFamily="2" charset="2"/>
            </a:endParaRPr>
          </a:p>
          <a:p>
            <a:pPr lvl="1">
              <a:buFont typeface="Wingdings" panose="05000000000000000000" pitchFamily="2" charset="2"/>
              <a:buChar char="Ø"/>
            </a:pPr>
            <a:endParaRPr lang="fr-FR" sz="1700" dirty="0">
              <a:sym typeface="Wingdings" panose="05000000000000000000" pitchFamily="2" charset="2"/>
            </a:endParaRPr>
          </a:p>
          <a:p>
            <a:pPr lvl="1">
              <a:buFont typeface="Wingdings" panose="05000000000000000000" pitchFamily="2" charset="2"/>
              <a:buChar char="Ø"/>
            </a:pPr>
            <a:endParaRPr lang="fr-FR" sz="1700" dirty="0">
              <a:sym typeface="Wingdings" panose="05000000000000000000" pitchFamily="2" charset="2"/>
            </a:endParaRPr>
          </a:p>
          <a:p>
            <a:pPr lvl="1">
              <a:buFont typeface="Wingdings" panose="05000000000000000000" pitchFamily="2" charset="2"/>
              <a:buChar char="Ø"/>
            </a:pPr>
            <a:endParaRPr lang="fr-FR" sz="1700" dirty="0">
              <a:sym typeface="Wingdings" panose="05000000000000000000" pitchFamily="2" charset="2"/>
            </a:endParaRPr>
          </a:p>
          <a:p>
            <a:pPr lvl="1">
              <a:buFont typeface="Wingdings" panose="05000000000000000000" pitchFamily="2" charset="2"/>
              <a:buChar char="Ø"/>
            </a:pPr>
            <a:endParaRPr lang="fr-FR" sz="1700" dirty="0">
              <a:sym typeface="Wingdings" panose="05000000000000000000" pitchFamily="2" charset="2"/>
            </a:endParaRPr>
          </a:p>
          <a:p>
            <a:pPr marL="457200" lvl="1" indent="0">
              <a:buNone/>
            </a:pPr>
            <a:endParaRPr lang="fr-FR" sz="1700" dirty="0">
              <a:sym typeface="Wingdings" panose="05000000000000000000" pitchFamily="2" charset="2"/>
            </a:endParaRPr>
          </a:p>
          <a:p>
            <a:pPr marL="457200" lvl="1" indent="0">
              <a:buNone/>
            </a:pPr>
            <a:endParaRPr lang="fr-FR" sz="1700" dirty="0">
              <a:sym typeface="Wingdings" panose="05000000000000000000" pitchFamily="2" charset="2"/>
            </a:endParaRPr>
          </a:p>
          <a:p>
            <a:pPr marL="0" indent="0">
              <a:buNone/>
            </a:pPr>
            <a:r>
              <a:rPr lang="fr-FR" sz="1400" dirty="0"/>
              <a:t>Naissance :T0	             Appel type 3: T…	                           Arrivée SMUR NN: T…                         Départ SMUR NN : T…                Arrivée sur type 3: T…</a:t>
            </a:r>
          </a:p>
          <a:p>
            <a:endParaRPr lang="fr-FR" sz="2000" b="1" dirty="0"/>
          </a:p>
          <a:p>
            <a:r>
              <a:rPr lang="fr-FR" sz="2000" b="1" dirty="0"/>
              <a:t>Température du nouveau-né à l’arrivée du SMUR sur le site de naissance : </a:t>
            </a:r>
            <a:r>
              <a:rPr lang="fr-FR" sz="2000" dirty="0"/>
              <a:t>…..</a:t>
            </a:r>
          </a:p>
          <a:p>
            <a:pPr marL="0" indent="0">
              <a:buNone/>
            </a:pPr>
            <a:endParaRPr lang="fr-FR" sz="2000" dirty="0">
              <a:sym typeface="Wingdings" panose="05000000000000000000" pitchFamily="2" charset="2"/>
            </a:endParaRPr>
          </a:p>
          <a:p>
            <a:r>
              <a:rPr lang="fr-FR" sz="2000" b="1" dirty="0">
                <a:sym typeface="Wingdings" panose="05000000000000000000" pitchFamily="2" charset="2"/>
              </a:rPr>
              <a:t>Eléments de prise en charge par le SMUR, veuillez précisez : </a:t>
            </a:r>
            <a:r>
              <a:rPr lang="fr-FR" sz="2000" dirty="0">
                <a:sym typeface="Wingdings" panose="05000000000000000000" pitchFamily="2" charset="2"/>
              </a:rPr>
              <a:t>…..</a:t>
            </a:r>
          </a:p>
          <a:p>
            <a:pPr lvl="1">
              <a:buFont typeface="Wingdings" panose="05000000000000000000" pitchFamily="2" charset="2"/>
              <a:buChar char="Ø"/>
            </a:pPr>
            <a:endParaRPr lang="fr-FR" sz="1700" dirty="0">
              <a:sym typeface="Wingdings" panose="05000000000000000000" pitchFamily="2" charset="2"/>
            </a:endParaRPr>
          </a:p>
          <a:p>
            <a:pPr lvl="1">
              <a:buFont typeface="Wingdings" panose="05000000000000000000" pitchFamily="2" charset="2"/>
              <a:buChar char="Ø"/>
            </a:pPr>
            <a:endParaRPr lang="fr-FR" sz="1700" dirty="0">
              <a:sym typeface="Wingdings" panose="05000000000000000000" pitchFamily="2" charset="2"/>
            </a:endParaRPr>
          </a:p>
          <a:p>
            <a:pPr marL="457200" lvl="1" indent="0">
              <a:buNone/>
            </a:pPr>
            <a:endParaRPr lang="fr-FR" sz="1700" dirty="0">
              <a:sym typeface="Wingdings" panose="05000000000000000000" pitchFamily="2" charset="2"/>
            </a:endParaRPr>
          </a:p>
        </p:txBody>
      </p:sp>
      <p:sp>
        <p:nvSpPr>
          <p:cNvPr id="4" name="Titre 1">
            <a:extLst>
              <a:ext uri="{FF2B5EF4-FFF2-40B4-BE49-F238E27FC236}">
                <a16:creationId xmlns:a16="http://schemas.microsoft.com/office/drawing/2014/main" id="{14F78DBD-1B81-4F00-805C-4A1F537AF84F}"/>
              </a:ext>
            </a:extLst>
          </p:cNvPr>
          <p:cNvSpPr txBox="1">
            <a:spLocks/>
          </p:cNvSpPr>
          <p:nvPr/>
        </p:nvSpPr>
        <p:spPr>
          <a:xfrm>
            <a:off x="453886" y="136525"/>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DEMANDE D’AVIS ET / OU DE TRANSFERT</a:t>
            </a:r>
          </a:p>
        </p:txBody>
      </p:sp>
      <p:sp>
        <p:nvSpPr>
          <p:cNvPr id="5" name="Flèche : pentagone 4">
            <a:extLst>
              <a:ext uri="{FF2B5EF4-FFF2-40B4-BE49-F238E27FC236}">
                <a16:creationId xmlns:a16="http://schemas.microsoft.com/office/drawing/2014/main" id="{01496C8A-A693-443B-88FD-D4BF144D7979}"/>
              </a:ext>
            </a:extLst>
          </p:cNvPr>
          <p:cNvSpPr/>
          <p:nvPr/>
        </p:nvSpPr>
        <p:spPr>
          <a:xfrm>
            <a:off x="555813" y="2197817"/>
            <a:ext cx="2312894" cy="79639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PEC initiale sur site de naissance</a:t>
            </a:r>
          </a:p>
        </p:txBody>
      </p:sp>
      <p:sp>
        <p:nvSpPr>
          <p:cNvPr id="7" name="Flèche : pentagone 6">
            <a:extLst>
              <a:ext uri="{FF2B5EF4-FFF2-40B4-BE49-F238E27FC236}">
                <a16:creationId xmlns:a16="http://schemas.microsoft.com/office/drawing/2014/main" id="{02961BA5-5033-4C99-A083-AA13BD8A36AD}"/>
              </a:ext>
            </a:extLst>
          </p:cNvPr>
          <p:cNvSpPr/>
          <p:nvPr/>
        </p:nvSpPr>
        <p:spPr>
          <a:xfrm>
            <a:off x="2868707" y="2197817"/>
            <a:ext cx="2474259" cy="79639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Suite de la PEC</a:t>
            </a:r>
          </a:p>
        </p:txBody>
      </p:sp>
      <p:sp>
        <p:nvSpPr>
          <p:cNvPr id="9" name="Flèche : pentagone 8">
            <a:extLst>
              <a:ext uri="{FF2B5EF4-FFF2-40B4-BE49-F238E27FC236}">
                <a16:creationId xmlns:a16="http://schemas.microsoft.com/office/drawing/2014/main" id="{4FE022D0-B9CA-48A4-A12D-66CC8FAA6C94}"/>
              </a:ext>
            </a:extLst>
          </p:cNvPr>
          <p:cNvSpPr/>
          <p:nvPr/>
        </p:nvSpPr>
        <p:spPr>
          <a:xfrm>
            <a:off x="5342966" y="2224503"/>
            <a:ext cx="2474259" cy="79639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PEC SMUR NN</a:t>
            </a:r>
          </a:p>
        </p:txBody>
      </p:sp>
      <p:sp>
        <p:nvSpPr>
          <p:cNvPr id="10" name="Flèche : pentagone 9">
            <a:extLst>
              <a:ext uri="{FF2B5EF4-FFF2-40B4-BE49-F238E27FC236}">
                <a16:creationId xmlns:a16="http://schemas.microsoft.com/office/drawing/2014/main" id="{66F6059A-D3F4-403D-9E99-A086749FD4A4}"/>
              </a:ext>
            </a:extLst>
          </p:cNvPr>
          <p:cNvSpPr/>
          <p:nvPr/>
        </p:nvSpPr>
        <p:spPr>
          <a:xfrm>
            <a:off x="7817225" y="2197817"/>
            <a:ext cx="2241175" cy="79639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Transfert sur type 3</a:t>
            </a:r>
          </a:p>
        </p:txBody>
      </p:sp>
      <p:cxnSp>
        <p:nvCxnSpPr>
          <p:cNvPr id="11" name="Connecteur droit avec flèche 10">
            <a:extLst>
              <a:ext uri="{FF2B5EF4-FFF2-40B4-BE49-F238E27FC236}">
                <a16:creationId xmlns:a16="http://schemas.microsoft.com/office/drawing/2014/main" id="{871C48A8-BC1E-4C54-9B60-6E853EF0C8CD}"/>
              </a:ext>
            </a:extLst>
          </p:cNvPr>
          <p:cNvCxnSpPr/>
          <p:nvPr/>
        </p:nvCxnSpPr>
        <p:spPr>
          <a:xfrm flipV="1">
            <a:off x="618565" y="3133165"/>
            <a:ext cx="0" cy="654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8C30FCA3-8347-4936-88BA-3D4663DFE62B}"/>
              </a:ext>
            </a:extLst>
          </p:cNvPr>
          <p:cNvCxnSpPr/>
          <p:nvPr/>
        </p:nvCxnSpPr>
        <p:spPr>
          <a:xfrm flipV="1">
            <a:off x="2916846" y="3119717"/>
            <a:ext cx="0" cy="654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C4E9D5B7-06B2-4247-ADC6-64C0BF5EA52E}"/>
              </a:ext>
            </a:extLst>
          </p:cNvPr>
          <p:cNvCxnSpPr/>
          <p:nvPr/>
        </p:nvCxnSpPr>
        <p:spPr>
          <a:xfrm flipV="1">
            <a:off x="5371028" y="3101788"/>
            <a:ext cx="0" cy="654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F05BE739-CD02-49AE-8665-45E2899D3053}"/>
              </a:ext>
            </a:extLst>
          </p:cNvPr>
          <p:cNvCxnSpPr/>
          <p:nvPr/>
        </p:nvCxnSpPr>
        <p:spPr>
          <a:xfrm flipV="1">
            <a:off x="7838469" y="3101787"/>
            <a:ext cx="0" cy="654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2629579D-E3C5-4602-8AE3-3362D2998B7E}"/>
              </a:ext>
            </a:extLst>
          </p:cNvPr>
          <p:cNvCxnSpPr/>
          <p:nvPr/>
        </p:nvCxnSpPr>
        <p:spPr>
          <a:xfrm flipV="1">
            <a:off x="10067366" y="3101787"/>
            <a:ext cx="0" cy="654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24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A5C8B4E-E2B3-6763-42D8-9BBACA0C10D7}"/>
              </a:ext>
            </a:extLst>
          </p:cNvPr>
          <p:cNvSpPr>
            <a:spLocks noGrp="1"/>
          </p:cNvSpPr>
          <p:nvPr>
            <p:ph type="sldNum" sz="quarter" idx="12"/>
          </p:nvPr>
        </p:nvSpPr>
        <p:spPr/>
        <p:txBody>
          <a:bodyPr/>
          <a:lstStyle/>
          <a:p>
            <a:fld id="{1F296CD6-F585-4F4E-9BDC-72E84E04FBD4}" type="slidenum">
              <a:rPr lang="fr-FR" smtClean="0"/>
              <a:t>18</a:t>
            </a:fld>
            <a:endParaRPr lang="fr-FR"/>
          </a:p>
        </p:txBody>
      </p:sp>
      <p:sp>
        <p:nvSpPr>
          <p:cNvPr id="3" name="ZoneTexte 2">
            <a:extLst>
              <a:ext uri="{FF2B5EF4-FFF2-40B4-BE49-F238E27FC236}">
                <a16:creationId xmlns:a16="http://schemas.microsoft.com/office/drawing/2014/main" id="{0F7D3EAD-D0D9-5FEF-A354-6FA34BCD09F0}"/>
              </a:ext>
            </a:extLst>
          </p:cNvPr>
          <p:cNvSpPr txBox="1"/>
          <p:nvPr/>
        </p:nvSpPr>
        <p:spPr>
          <a:xfrm>
            <a:off x="1389483" y="1051426"/>
            <a:ext cx="9413033" cy="4755148"/>
          </a:xfrm>
          <a:prstGeom prst="rect">
            <a:avLst/>
          </a:prstGeom>
          <a:noFill/>
          <a:ln>
            <a:solidFill>
              <a:schemeClr val="accent5">
                <a:lumMod val="75000"/>
              </a:schemeClr>
            </a:solidFill>
          </a:ln>
        </p:spPr>
        <p:txBody>
          <a:bodyPr wrap="square">
            <a:spAutoFit/>
          </a:bodyPr>
          <a:lstStyle/>
          <a:p>
            <a:pPr marL="0" indent="0" algn="ctr">
              <a:buNone/>
            </a:pPr>
            <a:r>
              <a:rPr lang="fr-FR" sz="1900" b="1" i="1" u="sng" dirty="0">
                <a:sym typeface="Wingdings" panose="05000000000000000000" pitchFamily="2" charset="2"/>
              </a:rPr>
              <a:t>PARTICULARITES POUR LA LORRAINE </a:t>
            </a:r>
          </a:p>
          <a:p>
            <a:pPr marL="0" indent="0" algn="ctr">
              <a:buNone/>
            </a:pPr>
            <a:endParaRPr lang="fr-FR" sz="2000" b="1" i="1" u="sng" dirty="0">
              <a:sym typeface="Wingdings" panose="05000000000000000000" pitchFamily="2" charset="2"/>
            </a:endParaRPr>
          </a:p>
          <a:p>
            <a:pPr marL="342900" indent="-342900">
              <a:buFont typeface="Arial" panose="020B0604020202020204" pitchFamily="34" charset="0"/>
              <a:buChar char="•"/>
            </a:pPr>
            <a:r>
              <a:rPr lang="fr-FR" sz="1900" b="1" dirty="0">
                <a:sym typeface="Wingdings" panose="05000000000000000000" pitchFamily="2" charset="2"/>
              </a:rPr>
              <a:t>Appel équipe pédiatrique IIB de proximité :        </a:t>
            </a:r>
            <a:r>
              <a:rPr lang="fr-FR" sz="1900" dirty="0"/>
              <a:t>Oui </a:t>
            </a:r>
            <a:r>
              <a:rPr lang="fr-FR" sz="1900" dirty="0">
                <a:sym typeface="Wingdings" panose="05000000000000000000" pitchFamily="2" charset="2"/>
              </a:rPr>
              <a:t>   Non  </a:t>
            </a:r>
          </a:p>
          <a:p>
            <a:pPr lvl="1">
              <a:buFont typeface="Wingdings" panose="05000000000000000000" pitchFamily="2" charset="2"/>
              <a:buChar char="Ø"/>
            </a:pPr>
            <a:r>
              <a:rPr lang="fr-FR" sz="1800" dirty="0">
                <a:sym typeface="Wingdings" panose="05000000000000000000" pitchFamily="2" charset="2"/>
              </a:rPr>
              <a:t> </a:t>
            </a:r>
            <a:r>
              <a:rPr lang="fr-FR" sz="1700" dirty="0">
                <a:sym typeface="Wingdings" panose="05000000000000000000" pitchFamily="2" charset="2"/>
              </a:rPr>
              <a:t>Délai naissance – appel : …..</a:t>
            </a:r>
          </a:p>
          <a:p>
            <a:pPr lvl="1"/>
            <a:endParaRPr lang="fr-FR" sz="1400" dirty="0">
              <a:sym typeface="Wingdings" panose="05000000000000000000" pitchFamily="2" charset="2"/>
            </a:endParaRPr>
          </a:p>
          <a:p>
            <a:pPr marL="342900" indent="-342900">
              <a:buFont typeface="Arial" panose="020B0604020202020204" pitchFamily="34" charset="0"/>
              <a:buChar char="•"/>
            </a:pPr>
            <a:r>
              <a:rPr lang="fr-FR" sz="1900" b="1" dirty="0">
                <a:sym typeface="Wingdings" panose="05000000000000000000" pitchFamily="2" charset="2"/>
              </a:rPr>
              <a:t>Type III contacté par type IIB :   </a:t>
            </a:r>
            <a:r>
              <a:rPr lang="fr-FR" sz="1900" dirty="0"/>
              <a:t>Oui </a:t>
            </a:r>
            <a:r>
              <a:rPr lang="fr-FR" sz="1900" dirty="0">
                <a:sym typeface="Wingdings" panose="05000000000000000000" pitchFamily="2" charset="2"/>
              </a:rPr>
              <a:t>   Non  </a:t>
            </a:r>
          </a:p>
          <a:p>
            <a:pPr marL="342900" indent="-342900">
              <a:buFont typeface="Arial" panose="020B0604020202020204" pitchFamily="34" charset="0"/>
              <a:buChar char="•"/>
            </a:pPr>
            <a:r>
              <a:rPr lang="fr-FR" sz="1900" b="1" dirty="0">
                <a:sym typeface="Wingdings" panose="05000000000000000000" pitchFamily="2" charset="2"/>
              </a:rPr>
              <a:t>Si oui, précisez le moment de l’appel au type III :  </a:t>
            </a:r>
          </a:p>
          <a:p>
            <a:pPr marL="742950" lvl="1" indent="-285750">
              <a:buFont typeface="Wingdings" panose="05000000000000000000" pitchFamily="2" charset="2"/>
              <a:buChar char="Ø"/>
            </a:pPr>
            <a:r>
              <a:rPr lang="fr-FR" sz="1700" dirty="0">
                <a:sym typeface="Wingdings" panose="05000000000000000000" pitchFamily="2" charset="2"/>
              </a:rPr>
              <a:t>Concomitant au déclenchement du IIB	</a:t>
            </a:r>
            <a:r>
              <a:rPr lang="fr-FR" dirty="0">
                <a:sym typeface="Wingdings" panose="05000000000000000000" pitchFamily="2" charset="2"/>
              </a:rPr>
              <a:t></a:t>
            </a:r>
            <a:r>
              <a:rPr lang="fr-FR" sz="1700" dirty="0">
                <a:sym typeface="Wingdings" panose="05000000000000000000" pitchFamily="2" charset="2"/>
              </a:rPr>
              <a:t> </a:t>
            </a:r>
          </a:p>
          <a:p>
            <a:pPr marL="742950" lvl="1" indent="-285750">
              <a:buFont typeface="Wingdings" panose="05000000000000000000" pitchFamily="2" charset="2"/>
              <a:buChar char="Ø"/>
            </a:pPr>
            <a:r>
              <a:rPr lang="fr-FR" sz="1700" dirty="0">
                <a:sym typeface="Wingdings" panose="05000000000000000000" pitchFamily="2" charset="2"/>
              </a:rPr>
              <a:t>A l’arrivée sur type I			</a:t>
            </a:r>
            <a:r>
              <a:rPr lang="fr-FR" dirty="0">
                <a:sym typeface="Wingdings" panose="05000000000000000000" pitchFamily="2" charset="2"/>
              </a:rPr>
              <a:t></a:t>
            </a:r>
            <a:r>
              <a:rPr lang="fr-FR" sz="1700" dirty="0">
                <a:sym typeface="Wingdings" panose="05000000000000000000" pitchFamily="2" charset="2"/>
              </a:rPr>
              <a:t>    </a:t>
            </a:r>
          </a:p>
          <a:p>
            <a:pPr marL="742950" lvl="1" indent="-285750">
              <a:buFont typeface="Wingdings" panose="05000000000000000000" pitchFamily="2" charset="2"/>
              <a:buChar char="Ø"/>
            </a:pPr>
            <a:r>
              <a:rPr lang="fr-FR" sz="1700" dirty="0">
                <a:sym typeface="Wingdings" panose="05000000000000000000" pitchFamily="2" charset="2"/>
              </a:rPr>
              <a:t>Au départ du type I 			</a:t>
            </a:r>
            <a:r>
              <a:rPr lang="fr-FR" dirty="0">
                <a:sym typeface="Wingdings" panose="05000000000000000000" pitchFamily="2" charset="2"/>
              </a:rPr>
              <a:t></a:t>
            </a:r>
            <a:endParaRPr lang="fr-FR" sz="1700" dirty="0">
              <a:sym typeface="Wingdings" panose="05000000000000000000" pitchFamily="2" charset="2"/>
            </a:endParaRPr>
          </a:p>
          <a:p>
            <a:pPr marL="742950" lvl="1" indent="-285750">
              <a:buFont typeface="Wingdings" panose="05000000000000000000" pitchFamily="2" charset="2"/>
              <a:buChar char="Ø"/>
            </a:pPr>
            <a:r>
              <a:rPr lang="fr-FR" sz="1700" dirty="0">
                <a:sym typeface="Wingdings" panose="05000000000000000000" pitchFamily="2" charset="2"/>
              </a:rPr>
              <a:t>Dans l’heure d’arrivée sur type IIB 	</a:t>
            </a:r>
            <a:r>
              <a:rPr lang="fr-FR" dirty="0">
                <a:sym typeface="Wingdings" panose="05000000000000000000" pitchFamily="2" charset="2"/>
              </a:rPr>
              <a:t></a:t>
            </a:r>
            <a:r>
              <a:rPr lang="fr-FR" sz="1700" dirty="0">
                <a:sym typeface="Wingdings" panose="05000000000000000000" pitchFamily="2" charset="2"/>
              </a:rPr>
              <a:t>     </a:t>
            </a:r>
          </a:p>
          <a:p>
            <a:pPr marL="742950" lvl="1" indent="-285750">
              <a:buFont typeface="Wingdings" panose="05000000000000000000" pitchFamily="2" charset="2"/>
              <a:buChar char="Ø"/>
            </a:pPr>
            <a:r>
              <a:rPr lang="fr-FR" sz="1700" dirty="0">
                <a:sym typeface="Wingdings" panose="05000000000000000000" pitchFamily="2" charset="2"/>
              </a:rPr>
              <a:t>Plus d’une heure après l’arrivée sur type IIB </a:t>
            </a:r>
            <a:r>
              <a:rPr lang="fr-FR" dirty="0">
                <a:sym typeface="Wingdings" panose="05000000000000000000" pitchFamily="2" charset="2"/>
              </a:rPr>
              <a:t></a:t>
            </a:r>
            <a:endParaRPr lang="fr-FR" sz="1700" dirty="0">
              <a:sym typeface="Wingdings" panose="05000000000000000000" pitchFamily="2" charset="2"/>
            </a:endParaRPr>
          </a:p>
          <a:p>
            <a:pPr marL="1257300" lvl="2" indent="-342900">
              <a:buFont typeface="Arial" panose="020B0604020202020204" pitchFamily="34" charset="0"/>
              <a:buChar char="•"/>
            </a:pPr>
            <a:r>
              <a:rPr lang="fr-FR" sz="1500" dirty="0">
                <a:sym typeface="Wingdings" panose="05000000000000000000" pitchFamily="2" charset="2"/>
              </a:rPr>
              <a:t>Si plus d’une heure, précisez le délai entre la prise en charge par type IIB et appel au type III : .....</a:t>
            </a:r>
          </a:p>
          <a:p>
            <a:pPr lvl="2"/>
            <a:endParaRPr lang="fr-FR" sz="1400" dirty="0">
              <a:sym typeface="Wingdings" panose="05000000000000000000" pitchFamily="2" charset="2"/>
            </a:endParaRPr>
          </a:p>
          <a:p>
            <a:pPr marL="342900" indent="-342900">
              <a:buFont typeface="Arial" panose="020B0604020202020204" pitchFamily="34" charset="0"/>
              <a:buChar char="•"/>
            </a:pPr>
            <a:r>
              <a:rPr lang="fr-FR" sz="1900" b="1" dirty="0">
                <a:sym typeface="Wingdings" panose="05000000000000000000" pitchFamily="2" charset="2"/>
              </a:rPr>
              <a:t>Prise en charge par équipe pédiatrique de type IIB en relai sur le type I avant arrivée type III :                       </a:t>
            </a:r>
            <a:r>
              <a:rPr lang="fr-FR" sz="2000" dirty="0"/>
              <a:t>Oui </a:t>
            </a:r>
            <a:r>
              <a:rPr lang="fr-FR" sz="2000" dirty="0">
                <a:sym typeface="Wingdings" panose="05000000000000000000" pitchFamily="2" charset="2"/>
              </a:rPr>
              <a:t>     Non  </a:t>
            </a:r>
          </a:p>
          <a:p>
            <a:pPr lvl="1">
              <a:buFont typeface="Wingdings" panose="05000000000000000000" pitchFamily="2" charset="2"/>
              <a:buChar char="Ø"/>
            </a:pPr>
            <a:r>
              <a:rPr lang="fr-FR" sz="1700" dirty="0">
                <a:sym typeface="Wingdings" panose="05000000000000000000" pitchFamily="2" charset="2"/>
              </a:rPr>
              <a:t> Délai appel – arrivée : …..</a:t>
            </a:r>
          </a:p>
        </p:txBody>
      </p:sp>
    </p:spTree>
    <p:extLst>
      <p:ext uri="{BB962C8B-B14F-4D97-AF65-F5344CB8AC3E}">
        <p14:creationId xmlns:p14="http://schemas.microsoft.com/office/powerpoint/2010/main" val="3812347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C64B68-D8E9-461A-9F58-5EC3AA040DF2}"/>
              </a:ext>
            </a:extLst>
          </p:cNvPr>
          <p:cNvSpPr txBox="1">
            <a:spLocks/>
          </p:cNvSpPr>
          <p:nvPr/>
        </p:nvSpPr>
        <p:spPr>
          <a:xfrm>
            <a:off x="838200" y="365126"/>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PRISE EN CHARGE SUR TYPE III</a:t>
            </a:r>
          </a:p>
        </p:txBody>
      </p:sp>
      <p:sp>
        <p:nvSpPr>
          <p:cNvPr id="3" name="Espace réservé du contenu 2">
            <a:extLst>
              <a:ext uri="{FF2B5EF4-FFF2-40B4-BE49-F238E27FC236}">
                <a16:creationId xmlns:a16="http://schemas.microsoft.com/office/drawing/2014/main" id="{18A726E3-60A9-4288-B834-9939D0F1F209}"/>
              </a:ext>
            </a:extLst>
          </p:cNvPr>
          <p:cNvSpPr txBox="1">
            <a:spLocks/>
          </p:cNvSpPr>
          <p:nvPr/>
        </p:nvSpPr>
        <p:spPr>
          <a:xfrm>
            <a:off x="838200" y="1220788"/>
            <a:ext cx="10515600" cy="4987507"/>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2000" b="1" dirty="0"/>
              <a:t>EEG d’amplitude réalisée :     </a:t>
            </a:r>
            <a:r>
              <a:rPr lang="fr-FR" sz="2000" dirty="0"/>
              <a:t>Oui </a:t>
            </a:r>
            <a:r>
              <a:rPr lang="fr-FR" sz="2000" dirty="0">
                <a:sym typeface="Wingdings" panose="05000000000000000000" pitchFamily="2" charset="2"/>
              </a:rPr>
              <a:t>     Non  </a:t>
            </a:r>
          </a:p>
          <a:p>
            <a:r>
              <a:rPr lang="fr-FR" sz="2000" b="1" dirty="0">
                <a:sym typeface="Wingdings" panose="05000000000000000000" pitchFamily="2" charset="2"/>
              </a:rPr>
              <a:t>Si oui : </a:t>
            </a:r>
          </a:p>
          <a:p>
            <a:pPr lvl="1">
              <a:buFont typeface="Wingdings" panose="05000000000000000000" pitchFamily="2" charset="2"/>
              <a:buChar char="Ø"/>
            </a:pPr>
            <a:r>
              <a:rPr lang="fr-FR" sz="1800" dirty="0">
                <a:sym typeface="Wingdings" panose="05000000000000000000" pitchFamily="2" charset="2"/>
              </a:rPr>
              <a:t>Délai naissance – </a:t>
            </a:r>
            <a:r>
              <a:rPr lang="fr-FR" sz="1800" dirty="0" err="1">
                <a:sym typeface="Wingdings" panose="05000000000000000000" pitchFamily="2" charset="2"/>
              </a:rPr>
              <a:t>aEEG</a:t>
            </a:r>
            <a:r>
              <a:rPr lang="fr-FR" sz="1800" dirty="0">
                <a:sym typeface="Wingdings" panose="05000000000000000000" pitchFamily="2" charset="2"/>
              </a:rPr>
              <a:t> : …..</a:t>
            </a:r>
          </a:p>
          <a:p>
            <a:pPr lvl="1">
              <a:buFont typeface="Wingdings" panose="05000000000000000000" pitchFamily="2" charset="2"/>
              <a:buChar char="Ø"/>
            </a:pPr>
            <a:r>
              <a:rPr lang="fr-FR" sz="1800" dirty="0">
                <a:sym typeface="Wingdings" panose="05000000000000000000" pitchFamily="2" charset="2"/>
              </a:rPr>
              <a:t>Indications, précisez : …..</a:t>
            </a:r>
          </a:p>
          <a:p>
            <a:pPr lvl="1">
              <a:buFont typeface="Wingdings" panose="05000000000000000000" pitchFamily="2" charset="2"/>
              <a:buChar char="Ø"/>
            </a:pPr>
            <a:r>
              <a:rPr lang="fr-FR" sz="1800" dirty="0">
                <a:sym typeface="Wingdings" panose="05000000000000000000" pitchFamily="2" charset="2"/>
              </a:rPr>
              <a:t>Résultats du tracé :     Normal      Modérément altéré      Sévèrement altéré  </a:t>
            </a:r>
          </a:p>
          <a:p>
            <a:pPr lvl="1">
              <a:buFont typeface="Wingdings" panose="05000000000000000000" pitchFamily="2" charset="2"/>
              <a:buChar char="Ø"/>
            </a:pPr>
            <a:endParaRPr lang="fr-FR" sz="1800" dirty="0">
              <a:sym typeface="Wingdings" panose="05000000000000000000" pitchFamily="2" charset="2"/>
            </a:endParaRPr>
          </a:p>
          <a:p>
            <a:r>
              <a:rPr lang="fr-FR" sz="2000" b="1" dirty="0"/>
              <a:t>EEG réalisée :     </a:t>
            </a:r>
            <a:r>
              <a:rPr lang="fr-FR" sz="2000" dirty="0"/>
              <a:t>Oui </a:t>
            </a:r>
            <a:r>
              <a:rPr lang="fr-FR" sz="2000" dirty="0">
                <a:sym typeface="Wingdings" panose="05000000000000000000" pitchFamily="2" charset="2"/>
              </a:rPr>
              <a:t>     Non  </a:t>
            </a:r>
          </a:p>
          <a:p>
            <a:r>
              <a:rPr lang="fr-FR" sz="2000" b="1" dirty="0">
                <a:sym typeface="Wingdings" panose="05000000000000000000" pitchFamily="2" charset="2"/>
              </a:rPr>
              <a:t>Si oui : </a:t>
            </a:r>
          </a:p>
          <a:p>
            <a:pPr lvl="1">
              <a:buFont typeface="Wingdings" panose="05000000000000000000" pitchFamily="2" charset="2"/>
              <a:buChar char="Ø"/>
            </a:pPr>
            <a:r>
              <a:rPr lang="fr-FR" sz="1800" dirty="0">
                <a:sym typeface="Wingdings" panose="05000000000000000000" pitchFamily="2" charset="2"/>
              </a:rPr>
              <a:t>Délai naissance – EEG : …..</a:t>
            </a:r>
          </a:p>
          <a:p>
            <a:pPr lvl="1">
              <a:buFont typeface="Wingdings" panose="05000000000000000000" pitchFamily="2" charset="2"/>
              <a:buChar char="Ø"/>
            </a:pPr>
            <a:r>
              <a:rPr lang="fr-FR" sz="1800" dirty="0">
                <a:sym typeface="Wingdings" panose="05000000000000000000" pitchFamily="2" charset="2"/>
              </a:rPr>
              <a:t>Indications, précisez : …..</a:t>
            </a:r>
          </a:p>
          <a:p>
            <a:pPr lvl="1">
              <a:buFont typeface="Wingdings" panose="05000000000000000000" pitchFamily="2" charset="2"/>
              <a:buChar char="Ø"/>
            </a:pPr>
            <a:r>
              <a:rPr lang="fr-FR" sz="1800" dirty="0">
                <a:sym typeface="Wingdings" panose="05000000000000000000" pitchFamily="2" charset="2"/>
              </a:rPr>
              <a:t>Résultats du tracé :     Normal      Modérément anormal      Sévèrement anormal  </a:t>
            </a:r>
          </a:p>
          <a:p>
            <a:pPr lvl="1">
              <a:buFont typeface="Wingdings" panose="05000000000000000000" pitchFamily="2" charset="2"/>
              <a:buChar char="Ø"/>
            </a:pPr>
            <a:endParaRPr lang="fr-FR" sz="1400" dirty="0">
              <a:sym typeface="Wingdings" panose="05000000000000000000" pitchFamily="2" charset="2"/>
            </a:endParaRPr>
          </a:p>
          <a:p>
            <a:r>
              <a:rPr lang="fr-FR" sz="2000" b="1" dirty="0">
                <a:sym typeface="Wingdings" panose="05000000000000000000" pitchFamily="2" charset="2"/>
              </a:rPr>
              <a:t>Classification de </a:t>
            </a:r>
            <a:r>
              <a:rPr lang="fr-FR" sz="2000" b="1" dirty="0" err="1">
                <a:sym typeface="Wingdings" panose="05000000000000000000" pitchFamily="2" charset="2"/>
              </a:rPr>
              <a:t>Sarnat</a:t>
            </a:r>
            <a:r>
              <a:rPr lang="fr-FR" sz="2000" b="1" dirty="0">
                <a:sym typeface="Wingdings" panose="05000000000000000000" pitchFamily="2" charset="2"/>
              </a:rPr>
              <a:t> :     EAI mineure      EAI modérée      EAI sévère  </a:t>
            </a:r>
          </a:p>
          <a:p>
            <a:endParaRPr lang="fr-FR" sz="2000" dirty="0">
              <a:sym typeface="Wingdings" panose="05000000000000000000" pitchFamily="2" charset="2"/>
            </a:endParaRPr>
          </a:p>
          <a:p>
            <a:endParaRPr lang="fr-FR" sz="1400" dirty="0">
              <a:sym typeface="Wingdings" panose="05000000000000000000" pitchFamily="2" charset="2"/>
            </a:endParaRPr>
          </a:p>
        </p:txBody>
      </p:sp>
      <p:sp>
        <p:nvSpPr>
          <p:cNvPr id="4" name="Espace réservé du numéro de diapositive 3">
            <a:extLst>
              <a:ext uri="{FF2B5EF4-FFF2-40B4-BE49-F238E27FC236}">
                <a16:creationId xmlns:a16="http://schemas.microsoft.com/office/drawing/2014/main" id="{89B618CD-A961-40D4-90A8-E4D03C5776C6}"/>
              </a:ext>
            </a:extLst>
          </p:cNvPr>
          <p:cNvSpPr>
            <a:spLocks noGrp="1"/>
          </p:cNvSpPr>
          <p:nvPr>
            <p:ph type="sldNum" sz="quarter" idx="12"/>
          </p:nvPr>
        </p:nvSpPr>
        <p:spPr/>
        <p:txBody>
          <a:bodyPr/>
          <a:lstStyle/>
          <a:p>
            <a:fld id="{1F296CD6-F585-4F4E-9BDC-72E84E04FBD4}" type="slidenum">
              <a:rPr lang="fr-FR" smtClean="0"/>
              <a:t>19</a:t>
            </a:fld>
            <a:endParaRPr lang="fr-FR"/>
          </a:p>
        </p:txBody>
      </p:sp>
    </p:spTree>
    <p:extLst>
      <p:ext uri="{BB962C8B-B14F-4D97-AF65-F5344CB8AC3E}">
        <p14:creationId xmlns:p14="http://schemas.microsoft.com/office/powerpoint/2010/main" val="1907054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70A715-19DC-456A-A012-7C595873F3E0}"/>
              </a:ext>
            </a:extLst>
          </p:cNvPr>
          <p:cNvSpPr>
            <a:spLocks noGrp="1"/>
          </p:cNvSpPr>
          <p:nvPr>
            <p:ph type="title"/>
          </p:nvPr>
        </p:nvSpPr>
        <p:spPr/>
        <p:txBody>
          <a:bodyPr/>
          <a:lstStyle/>
          <a:p>
            <a:r>
              <a:rPr lang="fr-FR" sz="3600" b="1" dirty="0"/>
              <a:t>AIDE AU REMPLISSAGE</a:t>
            </a:r>
          </a:p>
        </p:txBody>
      </p:sp>
      <p:sp>
        <p:nvSpPr>
          <p:cNvPr id="3" name="Espace réservé du contenu 2">
            <a:extLst>
              <a:ext uri="{FF2B5EF4-FFF2-40B4-BE49-F238E27FC236}">
                <a16:creationId xmlns:a16="http://schemas.microsoft.com/office/drawing/2014/main" id="{B27EDEEF-B7DF-40AC-86D9-2DD5C0FD5C0A}"/>
              </a:ext>
            </a:extLst>
          </p:cNvPr>
          <p:cNvSpPr>
            <a:spLocks noGrp="1"/>
          </p:cNvSpPr>
          <p:nvPr>
            <p:ph idx="1"/>
          </p:nvPr>
        </p:nvSpPr>
        <p:spPr/>
        <p:txBody>
          <a:bodyPr>
            <a:normAutofit lnSpcReduction="10000"/>
          </a:bodyPr>
          <a:lstStyle/>
          <a:p>
            <a:r>
              <a:rPr lang="fr-FR" b="1" dirty="0"/>
              <a:t>Ce diaporama peut être utilisé pour la présentation anonyme de votre cas d’EAI ou de décès néonatal non expliqué.</a:t>
            </a:r>
          </a:p>
          <a:p>
            <a:pPr marL="0" indent="0">
              <a:buNone/>
            </a:pPr>
            <a:endParaRPr lang="fr-FR" sz="1000" dirty="0"/>
          </a:p>
          <a:p>
            <a:r>
              <a:rPr lang="fr-FR" dirty="0"/>
              <a:t>Cette présentation n’est pas figée, vous pouvez la modifier comme vous le souhaitez en rajoutant des éléments ou en supprimant les questions qui ne s’appliquent pas à votre situation.</a:t>
            </a:r>
          </a:p>
          <a:p>
            <a:pPr marL="0" indent="0">
              <a:buNone/>
            </a:pPr>
            <a:endParaRPr lang="fr-FR" sz="1000" dirty="0"/>
          </a:p>
          <a:p>
            <a:r>
              <a:rPr lang="fr-FR" b="1" dirty="0"/>
              <a:t>Suggestions pour répondre aux questions :</a:t>
            </a:r>
          </a:p>
          <a:p>
            <a:pPr lvl="1"/>
            <a:r>
              <a:rPr lang="fr-FR" dirty="0"/>
              <a:t>Effacer les propositions de réponses qui ne correspondent pas à votre situation ;</a:t>
            </a:r>
            <a:endParaRPr lang="fr-FR" b="1" dirty="0"/>
          </a:p>
          <a:p>
            <a:pPr lvl="1"/>
            <a:r>
              <a:rPr lang="fr-FR" dirty="0"/>
              <a:t>Pour les tableaux : effacer les propositions superflues ou mettre des croix dans les cases correspondantes.</a:t>
            </a:r>
          </a:p>
        </p:txBody>
      </p:sp>
      <p:sp>
        <p:nvSpPr>
          <p:cNvPr id="4" name="Espace réservé du numéro de diapositive 3">
            <a:extLst>
              <a:ext uri="{FF2B5EF4-FFF2-40B4-BE49-F238E27FC236}">
                <a16:creationId xmlns:a16="http://schemas.microsoft.com/office/drawing/2014/main" id="{834A41C5-16B1-4895-BADA-62FF1D85A70B}"/>
              </a:ext>
            </a:extLst>
          </p:cNvPr>
          <p:cNvSpPr>
            <a:spLocks noGrp="1"/>
          </p:cNvSpPr>
          <p:nvPr>
            <p:ph type="sldNum" sz="quarter" idx="12"/>
          </p:nvPr>
        </p:nvSpPr>
        <p:spPr/>
        <p:txBody>
          <a:bodyPr/>
          <a:lstStyle/>
          <a:p>
            <a:fld id="{1F296CD6-F585-4F4E-9BDC-72E84E04FBD4}" type="slidenum">
              <a:rPr lang="fr-FR" smtClean="0"/>
              <a:t>2</a:t>
            </a:fld>
            <a:endParaRPr lang="fr-FR"/>
          </a:p>
        </p:txBody>
      </p:sp>
    </p:spTree>
    <p:extLst>
      <p:ext uri="{BB962C8B-B14F-4D97-AF65-F5344CB8AC3E}">
        <p14:creationId xmlns:p14="http://schemas.microsoft.com/office/powerpoint/2010/main" val="4128166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E3CB7C-2564-45ED-9E06-CB2A1299CB7A}"/>
              </a:ext>
            </a:extLst>
          </p:cNvPr>
          <p:cNvSpPr txBox="1">
            <a:spLocks/>
          </p:cNvSpPr>
          <p:nvPr/>
        </p:nvSpPr>
        <p:spPr>
          <a:xfrm>
            <a:off x="838200" y="365126"/>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PRISE EN CHARGE SUR TYPE III</a:t>
            </a:r>
          </a:p>
        </p:txBody>
      </p:sp>
      <p:sp>
        <p:nvSpPr>
          <p:cNvPr id="3" name="Espace réservé du contenu 2">
            <a:extLst>
              <a:ext uri="{FF2B5EF4-FFF2-40B4-BE49-F238E27FC236}">
                <a16:creationId xmlns:a16="http://schemas.microsoft.com/office/drawing/2014/main" id="{9B12FD11-9E28-45BF-BA12-B845A254C9F8}"/>
              </a:ext>
            </a:extLst>
          </p:cNvPr>
          <p:cNvSpPr txBox="1">
            <a:spLocks/>
          </p:cNvSpPr>
          <p:nvPr/>
        </p:nvSpPr>
        <p:spPr>
          <a:xfrm>
            <a:off x="838200" y="1220788"/>
            <a:ext cx="10515600" cy="4987507"/>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2000" b="1" dirty="0"/>
              <a:t>Mise sous hypothermie thérapeutique (HT) :     </a:t>
            </a:r>
            <a:r>
              <a:rPr lang="fr-FR" sz="2000" dirty="0"/>
              <a:t>Oui </a:t>
            </a:r>
            <a:r>
              <a:rPr lang="fr-FR" sz="2000" dirty="0">
                <a:sym typeface="Wingdings" panose="05000000000000000000" pitchFamily="2" charset="2"/>
              </a:rPr>
              <a:t>     Non  </a:t>
            </a:r>
          </a:p>
          <a:p>
            <a:pPr lvl="1">
              <a:buFont typeface="Wingdings" panose="05000000000000000000" pitchFamily="2" charset="2"/>
              <a:buChar char="Ø"/>
            </a:pPr>
            <a:r>
              <a:rPr lang="fr-FR" sz="1800" dirty="0">
                <a:sym typeface="Wingdings" panose="05000000000000000000" pitchFamily="2" charset="2"/>
              </a:rPr>
              <a:t>Si oui, délai naissance – HT : …..</a:t>
            </a:r>
          </a:p>
          <a:p>
            <a:pPr lvl="1">
              <a:buFont typeface="Wingdings" panose="05000000000000000000" pitchFamily="2" charset="2"/>
              <a:buChar char="Ø"/>
            </a:pPr>
            <a:r>
              <a:rPr lang="fr-FR" sz="1800" dirty="0">
                <a:sym typeface="Wingdings" panose="05000000000000000000" pitchFamily="2" charset="2"/>
              </a:rPr>
              <a:t>Si non, motif : …..</a:t>
            </a:r>
          </a:p>
          <a:p>
            <a:pPr lvl="1">
              <a:buFont typeface="Wingdings" panose="05000000000000000000" pitchFamily="2" charset="2"/>
              <a:buChar char="Ø"/>
            </a:pPr>
            <a:r>
              <a:rPr lang="fr-FR" sz="1800" dirty="0">
                <a:sym typeface="Wingdings" panose="05000000000000000000" pitchFamily="2" charset="2"/>
              </a:rPr>
              <a:t>Durée de l’HT : …..</a:t>
            </a:r>
          </a:p>
          <a:p>
            <a:pPr lvl="1">
              <a:buFont typeface="Wingdings" panose="05000000000000000000" pitchFamily="2" charset="2"/>
              <a:buChar char="Ø"/>
            </a:pPr>
            <a:r>
              <a:rPr lang="fr-FR" sz="1800" dirty="0">
                <a:sym typeface="Wingdings" panose="05000000000000000000" pitchFamily="2" charset="2"/>
              </a:rPr>
              <a:t>Motif de l’arrêt de l’HT : …..</a:t>
            </a:r>
            <a:endParaRPr lang="fr-FR" sz="1400" dirty="0">
              <a:sym typeface="Wingdings" panose="05000000000000000000" pitchFamily="2" charset="2"/>
            </a:endParaRPr>
          </a:p>
          <a:p>
            <a:r>
              <a:rPr lang="fr-FR" sz="2000" b="1" dirty="0"/>
              <a:t>Prise en charge médicamenteuse spécifique (anticonvulsivant…):</a:t>
            </a:r>
          </a:p>
          <a:p>
            <a:pPr marL="0" indent="0">
              <a:buNone/>
            </a:pPr>
            <a:endParaRPr lang="fr-FR" sz="2000" b="1" dirty="0"/>
          </a:p>
          <a:p>
            <a:r>
              <a:rPr lang="fr-FR" sz="2000" b="1" dirty="0"/>
              <a:t>Défaillance multi viscérale au cours des 3 premiers jours de vie :     </a:t>
            </a:r>
            <a:r>
              <a:rPr lang="fr-FR" sz="2000" dirty="0"/>
              <a:t>Oui </a:t>
            </a:r>
            <a:r>
              <a:rPr lang="fr-FR" sz="2000" dirty="0">
                <a:sym typeface="Wingdings" panose="05000000000000000000" pitchFamily="2" charset="2"/>
              </a:rPr>
              <a:t>     Non  </a:t>
            </a:r>
          </a:p>
          <a:p>
            <a:r>
              <a:rPr lang="fr-FR" sz="2000" b="1" dirty="0">
                <a:sym typeface="Wingdings" panose="05000000000000000000" pitchFamily="2" charset="2"/>
              </a:rPr>
              <a:t>Si oui : </a:t>
            </a:r>
          </a:p>
          <a:p>
            <a:pPr lvl="1">
              <a:buFont typeface="Wingdings" panose="05000000000000000000" pitchFamily="2" charset="2"/>
              <a:buChar char="Ø"/>
            </a:pPr>
            <a:r>
              <a:rPr lang="fr-FR" sz="1800" dirty="0">
                <a:sym typeface="Wingdings" panose="05000000000000000000" pitchFamily="2" charset="2"/>
              </a:rPr>
              <a:t>Anurie 			 </a:t>
            </a:r>
          </a:p>
          <a:p>
            <a:pPr lvl="1">
              <a:buFont typeface="Wingdings" panose="05000000000000000000" pitchFamily="2" charset="2"/>
              <a:buChar char="Ø"/>
            </a:pPr>
            <a:r>
              <a:rPr lang="fr-FR" sz="1800" dirty="0">
                <a:sym typeface="Wingdings" panose="05000000000000000000" pitchFamily="2" charset="2"/>
              </a:rPr>
              <a:t>Troubles de la coagulation	 </a:t>
            </a:r>
          </a:p>
          <a:p>
            <a:pPr lvl="1">
              <a:buFont typeface="Wingdings" panose="05000000000000000000" pitchFamily="2" charset="2"/>
              <a:buChar char="Ø"/>
            </a:pPr>
            <a:r>
              <a:rPr lang="fr-FR" sz="1800" dirty="0">
                <a:sym typeface="Wingdings" panose="05000000000000000000" pitchFamily="2" charset="2"/>
              </a:rPr>
              <a:t>HTAP 			 </a:t>
            </a:r>
          </a:p>
          <a:p>
            <a:pPr lvl="1">
              <a:buFont typeface="Wingdings" panose="05000000000000000000" pitchFamily="2" charset="2"/>
              <a:buChar char="Ø"/>
            </a:pPr>
            <a:r>
              <a:rPr lang="fr-FR" sz="1800" dirty="0">
                <a:sym typeface="Wingdings" panose="05000000000000000000" pitchFamily="2" charset="2"/>
              </a:rPr>
              <a:t>Défaillance myocardique 	 </a:t>
            </a:r>
          </a:p>
          <a:p>
            <a:pPr lvl="1">
              <a:buFont typeface="Wingdings" panose="05000000000000000000" pitchFamily="2" charset="2"/>
              <a:buChar char="Ø"/>
            </a:pPr>
            <a:r>
              <a:rPr lang="fr-FR" sz="1800" dirty="0">
                <a:sym typeface="Wingdings" panose="05000000000000000000" pitchFamily="2" charset="2"/>
              </a:rPr>
              <a:t>Autre, précisez : …..</a:t>
            </a:r>
          </a:p>
          <a:p>
            <a:endParaRPr lang="fr-FR" sz="2000" dirty="0">
              <a:sym typeface="Wingdings" panose="05000000000000000000" pitchFamily="2" charset="2"/>
            </a:endParaRPr>
          </a:p>
          <a:p>
            <a:endParaRPr lang="fr-FR" sz="1400" dirty="0">
              <a:sym typeface="Wingdings" panose="05000000000000000000" pitchFamily="2" charset="2"/>
            </a:endParaRPr>
          </a:p>
        </p:txBody>
      </p:sp>
      <p:sp>
        <p:nvSpPr>
          <p:cNvPr id="4" name="Espace réservé du numéro de diapositive 3">
            <a:extLst>
              <a:ext uri="{FF2B5EF4-FFF2-40B4-BE49-F238E27FC236}">
                <a16:creationId xmlns:a16="http://schemas.microsoft.com/office/drawing/2014/main" id="{48EFF463-4B49-4A78-B956-E9B3AC34B043}"/>
              </a:ext>
            </a:extLst>
          </p:cNvPr>
          <p:cNvSpPr>
            <a:spLocks noGrp="1"/>
          </p:cNvSpPr>
          <p:nvPr>
            <p:ph type="sldNum" sz="quarter" idx="12"/>
          </p:nvPr>
        </p:nvSpPr>
        <p:spPr/>
        <p:txBody>
          <a:bodyPr/>
          <a:lstStyle/>
          <a:p>
            <a:fld id="{1F296CD6-F585-4F4E-9BDC-72E84E04FBD4}" type="slidenum">
              <a:rPr lang="fr-FR" smtClean="0"/>
              <a:t>20</a:t>
            </a:fld>
            <a:endParaRPr lang="fr-FR"/>
          </a:p>
        </p:txBody>
      </p:sp>
    </p:spTree>
    <p:extLst>
      <p:ext uri="{BB962C8B-B14F-4D97-AF65-F5344CB8AC3E}">
        <p14:creationId xmlns:p14="http://schemas.microsoft.com/office/powerpoint/2010/main" val="878243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39DB2C-661D-46F7-86F8-C7E5291E2A9F}"/>
              </a:ext>
            </a:extLst>
          </p:cNvPr>
          <p:cNvSpPr txBox="1">
            <a:spLocks/>
          </p:cNvSpPr>
          <p:nvPr/>
        </p:nvSpPr>
        <p:spPr>
          <a:xfrm>
            <a:off x="838200" y="365126"/>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EVOLUTION DE L’ENFANT</a:t>
            </a:r>
          </a:p>
        </p:txBody>
      </p:sp>
      <p:sp>
        <p:nvSpPr>
          <p:cNvPr id="3" name="Espace réservé du contenu 2">
            <a:extLst>
              <a:ext uri="{FF2B5EF4-FFF2-40B4-BE49-F238E27FC236}">
                <a16:creationId xmlns:a16="http://schemas.microsoft.com/office/drawing/2014/main" id="{13CD94E9-6BB3-4C7C-973B-5F2961150ABF}"/>
              </a:ext>
            </a:extLst>
          </p:cNvPr>
          <p:cNvSpPr txBox="1">
            <a:spLocks/>
          </p:cNvSpPr>
          <p:nvPr/>
        </p:nvSpPr>
        <p:spPr>
          <a:xfrm>
            <a:off x="838200" y="1074821"/>
            <a:ext cx="6251713" cy="5418053"/>
          </a:xfrm>
          <a:prstGeom prst="rect">
            <a:avLst/>
          </a:prstGeom>
          <a:ln>
            <a:solidFill>
              <a:schemeClr val="accent5">
                <a:lumMod val="75000"/>
              </a:schemeClr>
            </a:solid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2000" b="1" dirty="0"/>
              <a:t>IRM cérébrale réalisée :     </a:t>
            </a:r>
            <a:r>
              <a:rPr lang="fr-FR" sz="2000" dirty="0"/>
              <a:t>Oui </a:t>
            </a:r>
            <a:r>
              <a:rPr lang="fr-FR" sz="2000" dirty="0">
                <a:sym typeface="Wingdings" panose="05000000000000000000" pitchFamily="2" charset="2"/>
              </a:rPr>
              <a:t>     Non </a:t>
            </a:r>
          </a:p>
          <a:p>
            <a:r>
              <a:rPr lang="fr-FR" sz="2000" b="1" dirty="0">
                <a:sym typeface="Wingdings" panose="05000000000000000000" pitchFamily="2" charset="2"/>
              </a:rPr>
              <a:t>Si oui :  </a:t>
            </a:r>
          </a:p>
          <a:p>
            <a:pPr lvl="1">
              <a:buFont typeface="Wingdings" panose="05000000000000000000" pitchFamily="2" charset="2"/>
              <a:buChar char="Ø"/>
            </a:pPr>
            <a:r>
              <a:rPr lang="fr-FR" sz="1800" dirty="0">
                <a:sym typeface="Wingdings" panose="05000000000000000000" pitchFamily="2" charset="2"/>
              </a:rPr>
              <a:t>IRM normale			</a:t>
            </a:r>
          </a:p>
          <a:p>
            <a:pPr lvl="1">
              <a:buFont typeface="Wingdings" panose="05000000000000000000" pitchFamily="2" charset="2"/>
              <a:buChar char="Ø"/>
            </a:pPr>
            <a:r>
              <a:rPr lang="fr-FR" sz="1800" dirty="0">
                <a:sym typeface="Wingdings" panose="05000000000000000000" pitchFamily="2" charset="2"/>
              </a:rPr>
              <a:t>Atteinte des noyaux gris centraux 	</a:t>
            </a:r>
          </a:p>
          <a:p>
            <a:pPr lvl="1">
              <a:buFont typeface="Wingdings" panose="05000000000000000000" pitchFamily="2" charset="2"/>
              <a:buChar char="Ø"/>
            </a:pPr>
            <a:r>
              <a:rPr lang="fr-FR" sz="1800" dirty="0">
                <a:sym typeface="Wingdings" panose="05000000000000000000" pitchFamily="2" charset="2"/>
              </a:rPr>
              <a:t>Atteinte corticale isolée 		</a:t>
            </a:r>
          </a:p>
          <a:p>
            <a:pPr lvl="1">
              <a:buFont typeface="Wingdings" panose="05000000000000000000" pitchFamily="2" charset="2"/>
              <a:buChar char="Ø"/>
            </a:pPr>
            <a:r>
              <a:rPr lang="fr-FR" sz="1800" dirty="0">
                <a:sym typeface="Wingdings" panose="05000000000000000000" pitchFamily="2" charset="2"/>
              </a:rPr>
              <a:t>Atteinte cérébrale diffuse 		</a:t>
            </a:r>
          </a:p>
          <a:p>
            <a:r>
              <a:rPr lang="fr-FR" sz="2000" b="1" dirty="0">
                <a:sym typeface="Wingdings" panose="05000000000000000000" pitchFamily="2" charset="2"/>
              </a:rPr>
              <a:t>Issue au cours de l’hospitalisation :   </a:t>
            </a:r>
            <a:r>
              <a:rPr lang="fr-FR" sz="2000" dirty="0">
                <a:sym typeface="Wingdings" panose="05000000000000000000" pitchFamily="2" charset="2"/>
              </a:rPr>
              <a:t>Décès</a:t>
            </a:r>
            <a:r>
              <a:rPr lang="fr-FR" sz="2000" dirty="0"/>
              <a:t> </a:t>
            </a:r>
            <a:r>
              <a:rPr lang="fr-FR" sz="2000" dirty="0">
                <a:sym typeface="Wingdings" panose="05000000000000000000" pitchFamily="2" charset="2"/>
              </a:rPr>
              <a:t>   Survie  </a:t>
            </a:r>
          </a:p>
          <a:p>
            <a:r>
              <a:rPr lang="fr-FR" sz="2000" b="1" dirty="0">
                <a:sym typeface="Wingdings" panose="05000000000000000000" pitchFamily="2" charset="2"/>
              </a:rPr>
              <a:t>Si décès :</a:t>
            </a:r>
          </a:p>
          <a:p>
            <a:pPr lvl="1">
              <a:buFont typeface="Wingdings" panose="05000000000000000000" pitchFamily="2" charset="2"/>
              <a:buChar char="Ø"/>
            </a:pPr>
            <a:r>
              <a:rPr lang="fr-FR" sz="1800" dirty="0">
                <a:sym typeface="Wingdings" panose="05000000000000000000" pitchFamily="2" charset="2"/>
              </a:rPr>
              <a:t>Délai naissance - décès : ….. jours ou heures</a:t>
            </a:r>
          </a:p>
          <a:p>
            <a:pPr lvl="1">
              <a:buFont typeface="Wingdings" panose="05000000000000000000" pitchFamily="2" charset="2"/>
              <a:buChar char="Ø"/>
            </a:pPr>
            <a:r>
              <a:rPr lang="fr-FR" sz="1800" dirty="0">
                <a:sym typeface="Wingdings" panose="05000000000000000000" pitchFamily="2" charset="2"/>
              </a:rPr>
              <a:t>Incoercible  ou LATA </a:t>
            </a:r>
          </a:p>
          <a:p>
            <a:pPr lvl="1">
              <a:buFont typeface="Wingdings" panose="05000000000000000000" pitchFamily="2" charset="2"/>
              <a:buChar char="Ø"/>
            </a:pPr>
            <a:r>
              <a:rPr lang="fr-FR" sz="1800" dirty="0">
                <a:sym typeface="Wingdings" panose="05000000000000000000" pitchFamily="2" charset="2"/>
              </a:rPr>
              <a:t>Fœtopathologie réalisée :     Oui     Non </a:t>
            </a:r>
          </a:p>
          <a:p>
            <a:pPr lvl="2">
              <a:buFont typeface="Courier New" panose="02070309020205020404" pitchFamily="49" charset="0"/>
              <a:buChar char="o"/>
            </a:pPr>
            <a:r>
              <a:rPr lang="fr-FR" sz="1600" dirty="0">
                <a:sym typeface="Wingdings" panose="05000000000000000000" pitchFamily="2" charset="2"/>
              </a:rPr>
              <a:t>Si oui, précisez les résultats : …..</a:t>
            </a:r>
          </a:p>
          <a:p>
            <a:pPr marL="914400" lvl="2" indent="0">
              <a:buNone/>
            </a:pPr>
            <a:endParaRPr lang="fr-FR" sz="1600" dirty="0">
              <a:sym typeface="Wingdings" panose="05000000000000000000" pitchFamily="2" charset="2"/>
            </a:endParaRPr>
          </a:p>
          <a:p>
            <a:r>
              <a:rPr lang="fr-FR" sz="2000" b="1" dirty="0">
                <a:sym typeface="Wingdings" panose="05000000000000000000" pitchFamily="2" charset="2"/>
              </a:rPr>
              <a:t>Si survie : </a:t>
            </a:r>
          </a:p>
          <a:p>
            <a:pPr lvl="1">
              <a:buFont typeface="Wingdings" panose="05000000000000000000" pitchFamily="2" charset="2"/>
              <a:buChar char="Ø"/>
            </a:pPr>
            <a:r>
              <a:rPr lang="fr-FR" sz="1800" dirty="0">
                <a:sym typeface="Wingdings" panose="05000000000000000000" pitchFamily="2" charset="2"/>
              </a:rPr>
              <a:t>Inclusion dans un Réseau de Suivi des Enfants Vulnérables (RSEV) ou planification d’un suivi spécifique :                   </a:t>
            </a:r>
            <a:r>
              <a:rPr lang="fr-FR" sz="1800" dirty="0"/>
              <a:t>Oui </a:t>
            </a:r>
            <a:r>
              <a:rPr lang="fr-FR" sz="1800" dirty="0">
                <a:sym typeface="Wingdings" panose="05000000000000000000" pitchFamily="2" charset="2"/>
              </a:rPr>
              <a:t>   Non </a:t>
            </a:r>
          </a:p>
        </p:txBody>
      </p:sp>
      <p:sp>
        <p:nvSpPr>
          <p:cNvPr id="4" name="Espace réservé du numéro de diapositive 3">
            <a:extLst>
              <a:ext uri="{FF2B5EF4-FFF2-40B4-BE49-F238E27FC236}">
                <a16:creationId xmlns:a16="http://schemas.microsoft.com/office/drawing/2014/main" id="{6F95C1A1-DA02-48FB-ACF7-22B9352B88C7}"/>
              </a:ext>
            </a:extLst>
          </p:cNvPr>
          <p:cNvSpPr>
            <a:spLocks noGrp="1"/>
          </p:cNvSpPr>
          <p:nvPr>
            <p:ph type="sldNum" sz="quarter" idx="12"/>
          </p:nvPr>
        </p:nvSpPr>
        <p:spPr/>
        <p:txBody>
          <a:bodyPr/>
          <a:lstStyle/>
          <a:p>
            <a:fld id="{1F296CD6-F585-4F4E-9BDC-72E84E04FBD4}" type="slidenum">
              <a:rPr lang="fr-FR" smtClean="0"/>
              <a:t>21</a:t>
            </a:fld>
            <a:endParaRPr lang="fr-FR"/>
          </a:p>
        </p:txBody>
      </p:sp>
      <p:sp>
        <p:nvSpPr>
          <p:cNvPr id="5" name="ZoneTexte 4">
            <a:extLst>
              <a:ext uri="{FF2B5EF4-FFF2-40B4-BE49-F238E27FC236}">
                <a16:creationId xmlns:a16="http://schemas.microsoft.com/office/drawing/2014/main" id="{82426195-C9D5-428F-B7ED-B08DBF57C5AB}"/>
              </a:ext>
            </a:extLst>
          </p:cNvPr>
          <p:cNvSpPr txBox="1"/>
          <p:nvPr/>
        </p:nvSpPr>
        <p:spPr>
          <a:xfrm>
            <a:off x="7315495" y="1074821"/>
            <a:ext cx="3943350" cy="5355312"/>
          </a:xfrm>
          <a:prstGeom prst="rect">
            <a:avLst/>
          </a:prstGeom>
          <a:noFill/>
          <a:ln>
            <a:solidFill>
              <a:schemeClr val="accent1"/>
            </a:solidFill>
          </a:ln>
        </p:spPr>
        <p:txBody>
          <a:bodyPr wrap="square" rtlCol="0">
            <a:spAutoFit/>
          </a:bodyPr>
          <a:lstStyle/>
          <a:p>
            <a:endParaRPr lang="fr-FR" sz="1800" b="1" dirty="0">
              <a:sym typeface="Wingdings" panose="05000000000000000000" pitchFamily="2" charset="2"/>
            </a:endParaRPr>
          </a:p>
          <a:p>
            <a:pPr marL="285750" indent="-285750">
              <a:buFont typeface="Arial" panose="020B0604020202020204" pitchFamily="34" charset="0"/>
              <a:buChar char="•"/>
            </a:pPr>
            <a:r>
              <a:rPr lang="fr-FR" sz="1800" b="1" dirty="0">
                <a:sym typeface="Wingdings" panose="05000000000000000000" pitchFamily="2" charset="2"/>
              </a:rPr>
              <a:t>Autres éléments marquants, précisez : </a:t>
            </a:r>
            <a:r>
              <a:rPr lang="fr-FR" sz="1800" dirty="0">
                <a:sym typeface="Wingdings" panose="05000000000000000000" pitchFamily="2" charset="2"/>
              </a:rPr>
              <a:t>…..</a:t>
            </a:r>
          </a:p>
          <a:p>
            <a:endParaRPr lang="fr-FR" sz="1800" dirty="0">
              <a:sym typeface="Wingdings" panose="05000000000000000000" pitchFamily="2" charset="2"/>
            </a:endParaRPr>
          </a:p>
          <a:p>
            <a:endParaRPr lang="fr-FR" dirty="0">
              <a:sym typeface="Wingdings" panose="05000000000000000000" pitchFamily="2" charset="2"/>
            </a:endParaRPr>
          </a:p>
          <a:p>
            <a:endParaRPr lang="fr-FR" sz="1800" dirty="0">
              <a:sym typeface="Wingdings" panose="05000000000000000000" pitchFamily="2" charset="2"/>
            </a:endParaRPr>
          </a:p>
          <a:p>
            <a:endParaRPr lang="fr-FR" dirty="0">
              <a:sym typeface="Wingdings" panose="05000000000000000000" pitchFamily="2" charset="2"/>
            </a:endParaRPr>
          </a:p>
          <a:p>
            <a:endParaRPr lang="fr-FR" sz="1800" dirty="0">
              <a:sym typeface="Wingdings" panose="05000000000000000000" pitchFamily="2" charset="2"/>
            </a:endParaRPr>
          </a:p>
          <a:p>
            <a:endParaRPr lang="fr-FR" dirty="0">
              <a:sym typeface="Wingdings" panose="05000000000000000000" pitchFamily="2" charset="2"/>
            </a:endParaRPr>
          </a:p>
          <a:p>
            <a:endParaRPr lang="fr-FR" sz="1800"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sz="1800" dirty="0">
              <a:sym typeface="Wingdings" panose="05000000000000000000" pitchFamily="2" charset="2"/>
            </a:endParaRPr>
          </a:p>
          <a:p>
            <a:endParaRPr lang="fr-FR" dirty="0">
              <a:sym typeface="Wingdings" panose="05000000000000000000" pitchFamily="2" charset="2"/>
            </a:endParaRPr>
          </a:p>
          <a:p>
            <a:endParaRPr lang="fr-FR" sz="1800" dirty="0">
              <a:sym typeface="Wingdings" panose="05000000000000000000" pitchFamily="2" charset="2"/>
            </a:endParaRPr>
          </a:p>
          <a:p>
            <a:endParaRPr lang="fr-FR" dirty="0">
              <a:sym typeface="Wingdings" panose="05000000000000000000" pitchFamily="2" charset="2"/>
            </a:endParaRPr>
          </a:p>
          <a:p>
            <a:endParaRPr lang="fr-FR" sz="1800" dirty="0">
              <a:sym typeface="Wingdings" panose="05000000000000000000" pitchFamily="2" charset="2"/>
            </a:endParaRPr>
          </a:p>
          <a:p>
            <a:endParaRPr lang="fr-FR" sz="1800" dirty="0">
              <a:sym typeface="Wingdings" panose="05000000000000000000" pitchFamily="2" charset="2"/>
            </a:endParaRPr>
          </a:p>
          <a:p>
            <a:endParaRPr lang="fr-FR" sz="1800" dirty="0">
              <a:sym typeface="Wingdings" panose="05000000000000000000" pitchFamily="2" charset="2"/>
            </a:endParaRPr>
          </a:p>
        </p:txBody>
      </p:sp>
    </p:spTree>
    <p:extLst>
      <p:ext uri="{BB962C8B-B14F-4D97-AF65-F5344CB8AC3E}">
        <p14:creationId xmlns:p14="http://schemas.microsoft.com/office/powerpoint/2010/main" val="3098262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39DB2C-661D-46F7-86F8-C7E5291E2A9F}"/>
              </a:ext>
            </a:extLst>
          </p:cNvPr>
          <p:cNvSpPr txBox="1">
            <a:spLocks/>
          </p:cNvSpPr>
          <p:nvPr/>
        </p:nvSpPr>
        <p:spPr>
          <a:xfrm>
            <a:off x="838200" y="365126"/>
            <a:ext cx="10515600" cy="7096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EVOLUTION MATERNELLE</a:t>
            </a:r>
          </a:p>
        </p:txBody>
      </p:sp>
      <p:sp>
        <p:nvSpPr>
          <p:cNvPr id="3" name="Espace réservé du contenu 2">
            <a:extLst>
              <a:ext uri="{FF2B5EF4-FFF2-40B4-BE49-F238E27FC236}">
                <a16:creationId xmlns:a16="http://schemas.microsoft.com/office/drawing/2014/main" id="{0F731C2A-E77D-49EF-848C-6EE301297B7D}"/>
              </a:ext>
            </a:extLst>
          </p:cNvPr>
          <p:cNvSpPr txBox="1">
            <a:spLocks/>
          </p:cNvSpPr>
          <p:nvPr/>
        </p:nvSpPr>
        <p:spPr>
          <a:xfrm>
            <a:off x="838200" y="1220788"/>
            <a:ext cx="10515600" cy="4987507"/>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000" b="1" dirty="0"/>
          </a:p>
          <a:p>
            <a:pPr lvl="1"/>
            <a:r>
              <a:rPr lang="fr-FR" sz="2000" b="1" dirty="0">
                <a:sym typeface="Wingdings" panose="05000000000000000000" pitchFamily="2" charset="2"/>
              </a:rPr>
              <a:t>Evènements marquants, précisez : </a:t>
            </a:r>
            <a:r>
              <a:rPr lang="fr-FR" sz="1800" dirty="0">
                <a:sym typeface="Wingdings" panose="05000000000000000000" pitchFamily="2" charset="2"/>
              </a:rPr>
              <a:t>…..</a:t>
            </a:r>
          </a:p>
        </p:txBody>
      </p:sp>
      <p:sp>
        <p:nvSpPr>
          <p:cNvPr id="4" name="Espace réservé du numéro de diapositive 3">
            <a:extLst>
              <a:ext uri="{FF2B5EF4-FFF2-40B4-BE49-F238E27FC236}">
                <a16:creationId xmlns:a16="http://schemas.microsoft.com/office/drawing/2014/main" id="{3AC8BD28-C2CB-499A-9EC8-86BEB59DB205}"/>
              </a:ext>
            </a:extLst>
          </p:cNvPr>
          <p:cNvSpPr>
            <a:spLocks noGrp="1"/>
          </p:cNvSpPr>
          <p:nvPr>
            <p:ph type="sldNum" sz="quarter" idx="12"/>
          </p:nvPr>
        </p:nvSpPr>
        <p:spPr/>
        <p:txBody>
          <a:bodyPr/>
          <a:lstStyle/>
          <a:p>
            <a:fld id="{1F296CD6-F585-4F4E-9BDC-72E84E04FBD4}" type="slidenum">
              <a:rPr lang="fr-FR" smtClean="0"/>
              <a:t>22</a:t>
            </a:fld>
            <a:endParaRPr lang="fr-FR"/>
          </a:p>
        </p:txBody>
      </p:sp>
    </p:spTree>
    <p:extLst>
      <p:ext uri="{BB962C8B-B14F-4D97-AF65-F5344CB8AC3E}">
        <p14:creationId xmlns:p14="http://schemas.microsoft.com/office/powerpoint/2010/main" val="2641287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AD81E0B-56F0-1D19-2601-2D94404EAFC5}"/>
              </a:ext>
            </a:extLst>
          </p:cNvPr>
          <p:cNvSpPr>
            <a:spLocks noGrp="1"/>
          </p:cNvSpPr>
          <p:nvPr>
            <p:ph type="sldNum" sz="quarter" idx="12"/>
          </p:nvPr>
        </p:nvSpPr>
        <p:spPr/>
        <p:txBody>
          <a:bodyPr/>
          <a:lstStyle/>
          <a:p>
            <a:fld id="{1F296CD6-F585-4F4E-9BDC-72E84E04FBD4}" type="slidenum">
              <a:rPr lang="fr-FR" smtClean="0"/>
              <a:t>23</a:t>
            </a:fld>
            <a:endParaRPr lang="fr-FR"/>
          </a:p>
        </p:txBody>
      </p:sp>
      <p:sp>
        <p:nvSpPr>
          <p:cNvPr id="3" name="Espace réservé du contenu 2">
            <a:extLst>
              <a:ext uri="{FF2B5EF4-FFF2-40B4-BE49-F238E27FC236}">
                <a16:creationId xmlns:a16="http://schemas.microsoft.com/office/drawing/2014/main" id="{9FFB72A4-5546-21AA-9D5F-C9D2C91E4D1D}"/>
              </a:ext>
            </a:extLst>
          </p:cNvPr>
          <p:cNvSpPr txBox="1">
            <a:spLocks/>
          </p:cNvSpPr>
          <p:nvPr/>
        </p:nvSpPr>
        <p:spPr>
          <a:xfrm>
            <a:off x="838200" y="1220788"/>
            <a:ext cx="10515600" cy="4987507"/>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fr-FR" sz="1800" dirty="0">
              <a:sym typeface="Wingdings" panose="05000000000000000000" pitchFamily="2" charset="2"/>
            </a:endParaRPr>
          </a:p>
        </p:txBody>
      </p:sp>
      <p:sp>
        <p:nvSpPr>
          <p:cNvPr id="4" name="ZoneTexte 3">
            <a:extLst>
              <a:ext uri="{FF2B5EF4-FFF2-40B4-BE49-F238E27FC236}">
                <a16:creationId xmlns:a16="http://schemas.microsoft.com/office/drawing/2014/main" id="{63DE98E9-0256-7382-7F59-5F65226E29C8}"/>
              </a:ext>
            </a:extLst>
          </p:cNvPr>
          <p:cNvSpPr txBox="1"/>
          <p:nvPr/>
        </p:nvSpPr>
        <p:spPr>
          <a:xfrm>
            <a:off x="838200" y="426402"/>
            <a:ext cx="10097278" cy="646331"/>
          </a:xfrm>
          <a:prstGeom prst="rect">
            <a:avLst/>
          </a:prstGeom>
          <a:noFill/>
        </p:spPr>
        <p:txBody>
          <a:bodyPr wrap="square" rtlCol="0">
            <a:spAutoFit/>
          </a:bodyPr>
          <a:lstStyle/>
          <a:p>
            <a:r>
              <a:rPr lang="fr-FR" sz="3600" b="1" dirty="0">
                <a:latin typeface="+mj-lt"/>
                <a:ea typeface="+mj-ea"/>
                <a:cs typeface="+mj-cs"/>
              </a:rPr>
              <a:t>DISCUSSION EN RMM –Prise en charge Obstétricale</a:t>
            </a:r>
          </a:p>
        </p:txBody>
      </p:sp>
    </p:spTree>
    <p:extLst>
      <p:ext uri="{BB962C8B-B14F-4D97-AF65-F5344CB8AC3E}">
        <p14:creationId xmlns:p14="http://schemas.microsoft.com/office/powerpoint/2010/main" val="4177005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AD81E0B-56F0-1D19-2601-2D94404EAFC5}"/>
              </a:ext>
            </a:extLst>
          </p:cNvPr>
          <p:cNvSpPr>
            <a:spLocks noGrp="1"/>
          </p:cNvSpPr>
          <p:nvPr>
            <p:ph type="sldNum" sz="quarter" idx="12"/>
          </p:nvPr>
        </p:nvSpPr>
        <p:spPr/>
        <p:txBody>
          <a:bodyPr/>
          <a:lstStyle/>
          <a:p>
            <a:fld id="{1F296CD6-F585-4F4E-9BDC-72E84E04FBD4}" type="slidenum">
              <a:rPr lang="fr-FR" smtClean="0"/>
              <a:t>24</a:t>
            </a:fld>
            <a:endParaRPr lang="fr-FR"/>
          </a:p>
        </p:txBody>
      </p:sp>
      <p:sp>
        <p:nvSpPr>
          <p:cNvPr id="3" name="Espace réservé du contenu 2">
            <a:extLst>
              <a:ext uri="{FF2B5EF4-FFF2-40B4-BE49-F238E27FC236}">
                <a16:creationId xmlns:a16="http://schemas.microsoft.com/office/drawing/2014/main" id="{9FFB72A4-5546-21AA-9D5F-C9D2C91E4D1D}"/>
              </a:ext>
            </a:extLst>
          </p:cNvPr>
          <p:cNvSpPr txBox="1">
            <a:spLocks/>
          </p:cNvSpPr>
          <p:nvPr/>
        </p:nvSpPr>
        <p:spPr>
          <a:xfrm>
            <a:off x="838200" y="1220788"/>
            <a:ext cx="10515600" cy="4987507"/>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fr-FR" sz="1800" dirty="0">
              <a:sym typeface="Wingdings" panose="05000000000000000000" pitchFamily="2" charset="2"/>
            </a:endParaRPr>
          </a:p>
        </p:txBody>
      </p:sp>
      <p:sp>
        <p:nvSpPr>
          <p:cNvPr id="4" name="ZoneTexte 3">
            <a:extLst>
              <a:ext uri="{FF2B5EF4-FFF2-40B4-BE49-F238E27FC236}">
                <a16:creationId xmlns:a16="http://schemas.microsoft.com/office/drawing/2014/main" id="{63DE98E9-0256-7382-7F59-5F65226E29C8}"/>
              </a:ext>
            </a:extLst>
          </p:cNvPr>
          <p:cNvSpPr txBox="1"/>
          <p:nvPr/>
        </p:nvSpPr>
        <p:spPr>
          <a:xfrm>
            <a:off x="838200" y="465039"/>
            <a:ext cx="9144000" cy="646331"/>
          </a:xfrm>
          <a:prstGeom prst="rect">
            <a:avLst/>
          </a:prstGeom>
          <a:noFill/>
        </p:spPr>
        <p:txBody>
          <a:bodyPr wrap="square" rtlCol="0">
            <a:spAutoFit/>
          </a:bodyPr>
          <a:lstStyle/>
          <a:p>
            <a:r>
              <a:rPr lang="fr-FR" sz="3600" b="1" dirty="0">
                <a:latin typeface="+mj-lt"/>
                <a:ea typeface="+mj-ea"/>
                <a:cs typeface="+mj-cs"/>
              </a:rPr>
              <a:t>DISCUSSION EN RMM –Prise en charge néonatale</a:t>
            </a:r>
          </a:p>
        </p:txBody>
      </p:sp>
    </p:spTree>
    <p:extLst>
      <p:ext uri="{BB962C8B-B14F-4D97-AF65-F5344CB8AC3E}">
        <p14:creationId xmlns:p14="http://schemas.microsoft.com/office/powerpoint/2010/main" val="3920732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F634770-DCDB-277A-8F9E-97020957ADA2}"/>
              </a:ext>
            </a:extLst>
          </p:cNvPr>
          <p:cNvSpPr>
            <a:spLocks noGrp="1"/>
          </p:cNvSpPr>
          <p:nvPr>
            <p:ph type="sldNum" sz="quarter" idx="12"/>
          </p:nvPr>
        </p:nvSpPr>
        <p:spPr/>
        <p:txBody>
          <a:bodyPr/>
          <a:lstStyle/>
          <a:p>
            <a:fld id="{1F296CD6-F585-4F4E-9BDC-72E84E04FBD4}" type="slidenum">
              <a:rPr lang="fr-FR" smtClean="0"/>
              <a:t>25</a:t>
            </a:fld>
            <a:endParaRPr lang="fr-FR"/>
          </a:p>
        </p:txBody>
      </p:sp>
      <p:graphicFrame>
        <p:nvGraphicFramePr>
          <p:cNvPr id="3" name="Tableau 11">
            <a:extLst>
              <a:ext uri="{FF2B5EF4-FFF2-40B4-BE49-F238E27FC236}">
                <a16:creationId xmlns:a16="http://schemas.microsoft.com/office/drawing/2014/main" id="{9B0366F8-A26A-13A9-067E-58617E772CA3}"/>
              </a:ext>
            </a:extLst>
          </p:cNvPr>
          <p:cNvGraphicFramePr>
            <a:graphicFrameLocks noGrp="1"/>
          </p:cNvGraphicFramePr>
          <p:nvPr>
            <p:extLst>
              <p:ext uri="{D42A27DB-BD31-4B8C-83A1-F6EECF244321}">
                <p14:modId xmlns:p14="http://schemas.microsoft.com/office/powerpoint/2010/main" val="3364616576"/>
              </p:ext>
            </p:extLst>
          </p:nvPr>
        </p:nvGraphicFramePr>
        <p:xfrm>
          <a:off x="453357" y="798937"/>
          <a:ext cx="11387739" cy="5739975"/>
        </p:xfrm>
        <a:graphic>
          <a:graphicData uri="http://schemas.openxmlformats.org/drawingml/2006/table">
            <a:tbl>
              <a:tblPr firstRow="1" bandRow="1">
                <a:tableStyleId>{8799B23B-EC83-4686-B30A-512413B5E67A}</a:tableStyleId>
              </a:tblPr>
              <a:tblGrid>
                <a:gridCol w="4950439">
                  <a:extLst>
                    <a:ext uri="{9D8B030D-6E8A-4147-A177-3AD203B41FA5}">
                      <a16:colId xmlns:a16="http://schemas.microsoft.com/office/drawing/2014/main" val="1840619654"/>
                    </a:ext>
                  </a:extLst>
                </a:gridCol>
                <a:gridCol w="841402">
                  <a:extLst>
                    <a:ext uri="{9D8B030D-6E8A-4147-A177-3AD203B41FA5}">
                      <a16:colId xmlns:a16="http://schemas.microsoft.com/office/drawing/2014/main" val="2965267141"/>
                    </a:ext>
                  </a:extLst>
                </a:gridCol>
                <a:gridCol w="841402">
                  <a:extLst>
                    <a:ext uri="{9D8B030D-6E8A-4147-A177-3AD203B41FA5}">
                      <a16:colId xmlns:a16="http://schemas.microsoft.com/office/drawing/2014/main" val="3209180254"/>
                    </a:ext>
                  </a:extLst>
                </a:gridCol>
                <a:gridCol w="4754496">
                  <a:extLst>
                    <a:ext uri="{9D8B030D-6E8A-4147-A177-3AD203B41FA5}">
                      <a16:colId xmlns:a16="http://schemas.microsoft.com/office/drawing/2014/main" val="2727315180"/>
                    </a:ext>
                  </a:extLst>
                </a:gridCol>
              </a:tblGrid>
              <a:tr h="558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500" b="1" dirty="0">
                          <a:solidFill>
                            <a:schemeClr val="tx1"/>
                          </a:solidFill>
                        </a:rPr>
                        <a:t>Identification d’un ou plusieurs dysfonctionnements lié(s) à</a:t>
                      </a:r>
                      <a:r>
                        <a:rPr lang="fr-FR" sz="1500" b="1" baseline="0" dirty="0">
                          <a:solidFill>
                            <a:schemeClr val="tx1"/>
                          </a:solidFill>
                        </a:rPr>
                        <a:t> :</a:t>
                      </a:r>
                      <a:endParaRPr lang="fr-FR" sz="1500" b="1"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noFill/>
                  </a:tcPr>
                </a:tc>
                <a:tc>
                  <a:txBody>
                    <a:bodyPr/>
                    <a:lstStyle/>
                    <a:p>
                      <a:pPr algn="ctr"/>
                      <a:r>
                        <a:rPr lang="fr-FR" sz="1500" b="1" dirty="0">
                          <a:solidFill>
                            <a:schemeClr val="tx1"/>
                          </a:solidFill>
                        </a:rPr>
                        <a:t>Oui</a:t>
                      </a:r>
                    </a:p>
                  </a:txBody>
                  <a:tcPr marL="68580" marR="68580" marT="34290" marB="34290" anchor="ctr">
                    <a:lnT w="12700" cap="flat" cmpd="sng" algn="ctr">
                      <a:solidFill>
                        <a:schemeClr val="accent3"/>
                      </a:solidFill>
                      <a:prstDash val="solid"/>
                      <a:round/>
                      <a:headEnd type="none" w="med" len="med"/>
                      <a:tailEnd type="none" w="med" len="med"/>
                    </a:lnT>
                    <a:noFill/>
                  </a:tcPr>
                </a:tc>
                <a:tc>
                  <a:txBody>
                    <a:bodyPr/>
                    <a:lstStyle/>
                    <a:p>
                      <a:pPr algn="ctr"/>
                      <a:r>
                        <a:rPr lang="fr-FR" sz="1500" b="1" dirty="0">
                          <a:solidFill>
                            <a:schemeClr val="tx1"/>
                          </a:solidFill>
                        </a:rPr>
                        <a:t>Non</a:t>
                      </a:r>
                    </a:p>
                  </a:txBody>
                  <a:tcPr marL="68580" marR="68580" marT="34290" marB="34290" anchor="ctr">
                    <a:lnT w="12700" cap="flat" cmpd="sng" algn="ctr">
                      <a:solidFill>
                        <a:schemeClr val="accent3"/>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500" b="1" dirty="0">
                          <a:solidFill>
                            <a:schemeClr val="tx1"/>
                          </a:solidFill>
                        </a:rPr>
                        <a:t>Précisions ou remarques</a:t>
                      </a:r>
                    </a:p>
                  </a:txBody>
                  <a:tcPr marL="68580" marR="68580" marT="34290" marB="3429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noFill/>
                  </a:tcPr>
                </a:tc>
                <a:extLst>
                  <a:ext uri="{0D108BD9-81ED-4DB2-BD59-A6C34878D82A}">
                    <a16:rowId xmlns:a16="http://schemas.microsoft.com/office/drawing/2014/main" val="484151553"/>
                  </a:ext>
                </a:extLst>
              </a:tr>
              <a:tr h="3356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1" kern="1200" baseline="0" dirty="0">
                          <a:solidFill>
                            <a:schemeClr val="tx1"/>
                          </a:solidFill>
                          <a:effectLst/>
                          <a:latin typeface="+mn-lt"/>
                          <a:ea typeface="+mn-ea"/>
                          <a:cs typeface="+mn-cs"/>
                        </a:rPr>
                        <a:t>1. Facteurs liés au patient </a:t>
                      </a:r>
                      <a:br>
                        <a:rPr lang="fr-FR" sz="1400" kern="1200" baseline="0" dirty="0">
                          <a:solidFill>
                            <a:schemeClr val="tx1"/>
                          </a:solidFill>
                          <a:effectLst/>
                          <a:latin typeface="+mn-lt"/>
                          <a:ea typeface="+mn-ea"/>
                          <a:cs typeface="+mn-cs"/>
                        </a:rPr>
                      </a:br>
                      <a:r>
                        <a:rPr lang="fr-FR" sz="1400" kern="1200" baseline="0" dirty="0">
                          <a:solidFill>
                            <a:schemeClr val="tx1"/>
                          </a:solidFill>
                          <a:effectLst/>
                          <a:latin typeface="+mn-lt"/>
                          <a:ea typeface="+mn-ea"/>
                          <a:cs typeface="+mn-cs"/>
                        </a:rPr>
                        <a:t>     Etat de santé (comorbidité, gravité ,traitement…)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baseline="0" dirty="0">
                          <a:solidFill>
                            <a:schemeClr val="tx1"/>
                          </a:solidFill>
                          <a:effectLst/>
                          <a:latin typeface="+mn-lt"/>
                          <a:ea typeface="+mn-ea"/>
                          <a:cs typeface="+mn-cs"/>
                        </a:rPr>
                        <a:t>     Vulnérabilités( âge, handicap, contexte social…)</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baseline="0" dirty="0">
                          <a:solidFill>
                            <a:schemeClr val="tx1"/>
                          </a:solidFill>
                          <a:effectLst/>
                          <a:latin typeface="+mn-lt"/>
                          <a:ea typeface="+mn-ea"/>
                          <a:cs typeface="+mn-cs"/>
                        </a:rPr>
                        <a:t>     Compréhension /communication</a:t>
                      </a:r>
                    </a:p>
                  </a:txBody>
                  <a:tcPr marL="68580" marR="68580" marT="34290" marB="34290">
                    <a:lnL w="12700" cap="flat" cmpd="sng" algn="ctr">
                      <a:solidFill>
                        <a:schemeClr val="accent3"/>
                      </a:solidFill>
                      <a:prstDash val="solid"/>
                      <a:round/>
                      <a:headEnd type="none" w="med" len="med"/>
                      <a:tailEnd type="none" w="med" len="med"/>
                    </a:lnL>
                  </a:tcPr>
                </a:tc>
                <a:tc>
                  <a:txBody>
                    <a:bodyPr/>
                    <a:lstStyle/>
                    <a:p>
                      <a:pPr algn="ctr"/>
                      <a:endParaRPr lang="fr-FR" sz="1400" dirty="0"/>
                    </a:p>
                  </a:txBody>
                  <a:tcPr marL="68580" marR="68580" marT="34290" marB="34290"/>
                </a:tc>
                <a:tc>
                  <a:txBody>
                    <a:bodyPr/>
                    <a:lstStyle/>
                    <a:p>
                      <a:pPr algn="ctr"/>
                      <a:endParaRPr lang="fr-FR" sz="1400" dirty="0"/>
                    </a:p>
                  </a:txBody>
                  <a:tcPr marL="68580" marR="68580" marT="34290" marB="34290"/>
                </a:tc>
                <a:tc>
                  <a:txBody>
                    <a:bodyPr/>
                    <a:lstStyle/>
                    <a:p>
                      <a:endParaRPr lang="fr-FR" sz="1400" dirty="0"/>
                    </a:p>
                  </a:txBody>
                  <a:tcPr marL="68580" marR="68580" marT="34290" marB="34290">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76525546"/>
                  </a:ext>
                </a:extLst>
              </a:tr>
              <a:tr h="911937">
                <a:tc>
                  <a:txBody>
                    <a:bodyPr/>
                    <a:lstStyle/>
                    <a:p>
                      <a:pPr lvl="0"/>
                      <a:r>
                        <a:rPr lang="fr-FR" sz="1400" b="1" kern="1200" baseline="0" dirty="0">
                          <a:solidFill>
                            <a:schemeClr val="tx1"/>
                          </a:solidFill>
                          <a:effectLst/>
                          <a:latin typeface="+mn-lt"/>
                          <a:ea typeface="+mn-ea"/>
                          <a:cs typeface="+mn-cs"/>
                        </a:rPr>
                        <a:t>2. Facteurs liés au professionnel</a:t>
                      </a:r>
                      <a:br>
                        <a:rPr lang="fr-FR" sz="1400" b="1"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Compétences/ connaissances</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Fatigue, stress, état de santé</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Comportements, pratiques professionnelles</a:t>
                      </a:r>
                      <a:endParaRPr lang="fr-FR" sz="1400" b="1" kern="1200" baseline="0" dirty="0">
                        <a:solidFill>
                          <a:schemeClr val="tx1"/>
                        </a:solidFill>
                        <a:effectLst/>
                        <a:latin typeface="+mn-lt"/>
                        <a:ea typeface="+mn-ea"/>
                        <a:cs typeface="+mn-cs"/>
                      </a:endParaRPr>
                    </a:p>
                  </a:txBody>
                  <a:tcPr marL="68580" marR="68580" marT="34290" marB="34290">
                    <a:lnL w="12700" cap="flat" cmpd="sng" algn="ctr">
                      <a:solidFill>
                        <a:schemeClr val="accent3"/>
                      </a:solidFill>
                      <a:prstDash val="solid"/>
                      <a:round/>
                      <a:headEnd type="none" w="med" len="med"/>
                      <a:tailEnd type="none" w="med" len="med"/>
                    </a:lnL>
                  </a:tcPr>
                </a:tc>
                <a:tc>
                  <a:txBody>
                    <a:bodyPr/>
                    <a:lstStyle/>
                    <a:p>
                      <a:pPr algn="ctr"/>
                      <a:endParaRPr lang="fr-FR" sz="1400" dirty="0"/>
                    </a:p>
                  </a:txBody>
                  <a:tcPr marL="68580" marR="68580" marT="34290" marB="34290"/>
                </a:tc>
                <a:tc>
                  <a:txBody>
                    <a:bodyPr/>
                    <a:lstStyle/>
                    <a:p>
                      <a:pPr algn="ctr"/>
                      <a:endParaRPr lang="fr-FR" sz="1400" dirty="0"/>
                    </a:p>
                  </a:txBody>
                  <a:tcPr marL="68580" marR="68580" marT="34290" marB="34290"/>
                </a:tc>
                <a:tc>
                  <a:txBody>
                    <a:bodyPr/>
                    <a:lstStyle/>
                    <a:p>
                      <a:endParaRPr lang="fr-FR" sz="1400" dirty="0"/>
                    </a:p>
                  </a:txBody>
                  <a:tcPr marL="68580" marR="68580" marT="34290" marB="34290">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4612399"/>
                  </a:ext>
                </a:extLst>
              </a:tr>
              <a:tr h="6515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1" kern="1200" baseline="0" dirty="0">
                          <a:solidFill>
                            <a:schemeClr val="tx1"/>
                          </a:solidFill>
                          <a:effectLst/>
                          <a:latin typeface="+mn-lt"/>
                          <a:ea typeface="+mn-ea"/>
                          <a:cs typeface="+mn-cs"/>
                        </a:rPr>
                        <a:t>3. Facteurs liés à l’équipe</a:t>
                      </a:r>
                      <a:br>
                        <a:rPr lang="fr-FR" sz="1400" b="1" kern="1200" baseline="0" dirty="0">
                          <a:solidFill>
                            <a:schemeClr val="tx1"/>
                          </a:solidFill>
                          <a:effectLst/>
                          <a:latin typeface="+mn-lt"/>
                          <a:ea typeface="+mn-ea"/>
                          <a:cs typeface="+mn-cs"/>
                        </a:rPr>
                      </a:br>
                      <a:r>
                        <a:rPr lang="fr-FR" sz="1400" b="1" kern="1200" baseline="0" dirty="0">
                          <a:solidFill>
                            <a:schemeClr val="tx1"/>
                          </a:solidFill>
                          <a:effectLst/>
                          <a:latin typeface="+mn-lt"/>
                          <a:ea typeface="+mn-ea"/>
                          <a:cs typeface="+mn-cs"/>
                        </a:rPr>
                        <a:t>     </a:t>
                      </a:r>
                      <a:r>
                        <a:rPr lang="fr-FR" sz="1400" b="0" kern="1200" baseline="0" dirty="0">
                          <a:solidFill>
                            <a:schemeClr val="tx1"/>
                          </a:solidFill>
                          <a:effectLst/>
                          <a:latin typeface="+mn-lt"/>
                          <a:ea typeface="+mn-ea"/>
                          <a:cs typeface="+mn-cs"/>
                        </a:rPr>
                        <a:t>Communication orale ( transmissions, alertes)</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Communications écrites(dossier patient)</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Coordination / Coopération</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Supervision/ soutien     </a:t>
                      </a:r>
                    </a:p>
                  </a:txBody>
                  <a:tcPr marL="68580" marR="68580" marT="34290" marB="34290">
                    <a:lnL w="12700" cap="flat" cmpd="sng" algn="ctr">
                      <a:solidFill>
                        <a:schemeClr val="accent3"/>
                      </a:solidFill>
                      <a:prstDash val="solid"/>
                      <a:round/>
                      <a:headEnd type="none" w="med" len="med"/>
                      <a:tailEnd type="none" w="med" len="med"/>
                    </a:lnL>
                  </a:tcPr>
                </a:tc>
                <a:tc>
                  <a:txBody>
                    <a:bodyPr/>
                    <a:lstStyle/>
                    <a:p>
                      <a:pPr algn="ctr"/>
                      <a:endParaRPr lang="fr-FR" sz="1400" dirty="0"/>
                    </a:p>
                  </a:txBody>
                  <a:tcPr marL="68580" marR="68580" marT="34290" marB="34290"/>
                </a:tc>
                <a:tc>
                  <a:txBody>
                    <a:bodyPr/>
                    <a:lstStyle/>
                    <a:p>
                      <a:pPr algn="ctr"/>
                      <a:endParaRPr lang="fr-FR" sz="1400" dirty="0"/>
                    </a:p>
                  </a:txBody>
                  <a:tcPr marL="68580" marR="68580" marT="34290" marB="34290"/>
                </a:tc>
                <a:tc>
                  <a:txBody>
                    <a:bodyPr/>
                    <a:lstStyle/>
                    <a:p>
                      <a:endParaRPr lang="fr-FR" sz="1400" dirty="0"/>
                    </a:p>
                  </a:txBody>
                  <a:tcPr marL="68580" marR="68580" marT="34290" marB="34290">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687636368"/>
                  </a:ext>
                </a:extLst>
              </a:tr>
              <a:tr h="335674">
                <a:tc>
                  <a:txBody>
                    <a:bodyPr/>
                    <a:lstStyle/>
                    <a:p>
                      <a:pPr marL="24765">
                        <a:spcBef>
                          <a:spcPts val="245"/>
                        </a:spcBef>
                        <a:buNone/>
                      </a:pPr>
                      <a:r>
                        <a:rPr lang="fr-FR" sz="1400" b="1" kern="1200" baseline="0" dirty="0">
                          <a:solidFill>
                            <a:schemeClr val="tx1"/>
                          </a:solidFill>
                          <a:effectLst/>
                          <a:latin typeface="+mn-lt"/>
                          <a:ea typeface="+mn-ea"/>
                          <a:cs typeface="+mn-cs"/>
                        </a:rPr>
                        <a:t>4. Facteurs liés aux tâches</a:t>
                      </a:r>
                      <a:br>
                        <a:rPr lang="fr-FR" sz="1400" b="1" kern="1200" baseline="0" dirty="0">
                          <a:solidFill>
                            <a:schemeClr val="tx1"/>
                          </a:solidFill>
                          <a:effectLst/>
                          <a:latin typeface="+mn-lt"/>
                          <a:ea typeface="+mn-ea"/>
                          <a:cs typeface="+mn-cs"/>
                        </a:rPr>
                      </a:br>
                      <a:r>
                        <a:rPr lang="fr-FR" sz="1400" b="1" kern="1200" baseline="0" dirty="0">
                          <a:solidFill>
                            <a:schemeClr val="tx1"/>
                          </a:solidFill>
                          <a:effectLst/>
                          <a:latin typeface="+mn-lt"/>
                          <a:ea typeface="+mn-ea"/>
                          <a:cs typeface="+mn-cs"/>
                        </a:rPr>
                        <a:t>     </a:t>
                      </a:r>
                      <a:r>
                        <a:rPr lang="fr-FR" sz="1400" b="0" kern="1200" baseline="0" dirty="0">
                          <a:solidFill>
                            <a:schemeClr val="tx1"/>
                          </a:solidFill>
                          <a:effectLst/>
                          <a:latin typeface="+mn-lt"/>
                          <a:ea typeface="+mn-ea"/>
                          <a:cs typeface="+mn-cs"/>
                        </a:rPr>
                        <a:t>Protocoles (existence, adéquation, respect)</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Organisation du travail</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Planification/ répartition des tâches   </a:t>
                      </a:r>
                      <a:br>
                        <a:rPr lang="fr-FR" sz="1400" b="1" kern="1200" baseline="0" dirty="0">
                          <a:solidFill>
                            <a:schemeClr val="tx1"/>
                          </a:solidFill>
                          <a:effectLst/>
                          <a:latin typeface="+mn-lt"/>
                          <a:ea typeface="+mn-ea"/>
                          <a:cs typeface="+mn-cs"/>
                        </a:rPr>
                      </a:br>
                      <a:r>
                        <a:rPr lang="fr-FR" sz="1400" b="1" kern="1200" baseline="0" dirty="0">
                          <a:solidFill>
                            <a:schemeClr val="tx1"/>
                          </a:solidFill>
                          <a:effectLst/>
                          <a:latin typeface="+mn-lt"/>
                          <a:ea typeface="+mn-ea"/>
                          <a:cs typeface="+mn-cs"/>
                        </a:rPr>
                        <a:t>     </a:t>
                      </a:r>
                      <a:r>
                        <a:rPr lang="fr-FR" sz="1000" b="1" dirty="0">
                          <a:solidFill>
                            <a:srgbClr val="FFFFFF"/>
                          </a:solidFill>
                          <a:effectLst/>
                          <a:latin typeface="Tahoma" panose="020B0604030504040204" pitchFamily="34" charset="0"/>
                          <a:ea typeface="Tahoma" panose="020B0604030504040204" pitchFamily="34" charset="0"/>
                          <a:cs typeface="Times New Roman" panose="02020603050405020304" pitchFamily="18" charset="0"/>
                        </a:rPr>
                        <a:t>liés aux</a:t>
                      </a:r>
                      <a:r>
                        <a:rPr lang="fr-FR" sz="1000" b="1" spc="-15" dirty="0">
                          <a:solidFill>
                            <a:srgbClr val="FFFFFF"/>
                          </a:solidFill>
                          <a:effectLst/>
                          <a:latin typeface="Tahoma" panose="020B0604030504040204" pitchFamily="34" charset="0"/>
                          <a:ea typeface="Tahoma" panose="020B0604030504040204" pitchFamily="34" charset="0"/>
                          <a:cs typeface="Times New Roman" panose="02020603050405020304" pitchFamily="18" charset="0"/>
                        </a:rPr>
                        <a:t> </a:t>
                      </a:r>
                      <a:r>
                        <a:rPr lang="fr-FR" sz="1000" b="1" dirty="0">
                          <a:solidFill>
                            <a:srgbClr val="FFFFFF"/>
                          </a:solidFill>
                          <a:effectLst/>
                          <a:latin typeface="Tahoma" panose="020B0604030504040204" pitchFamily="34" charset="0"/>
                          <a:ea typeface="Tahoma" panose="020B0604030504040204" pitchFamily="34" charset="0"/>
                          <a:cs typeface="Times New Roman" panose="02020603050405020304" pitchFamily="18" charset="0"/>
                        </a:rPr>
                        <a:t>tâches</a:t>
                      </a:r>
                      <a:endParaRPr lang="fr-FR" sz="1100" dirty="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tcPr>
                </a:tc>
                <a:tc>
                  <a:txBody>
                    <a:bodyPr/>
                    <a:lstStyle/>
                    <a:p>
                      <a:pPr algn="ctr"/>
                      <a:endParaRPr lang="fr-FR" sz="1400" dirty="0"/>
                    </a:p>
                  </a:txBody>
                  <a:tcPr marL="68580" marR="68580" marT="34290" marB="34290"/>
                </a:tc>
                <a:tc>
                  <a:txBody>
                    <a:bodyPr/>
                    <a:lstStyle/>
                    <a:p>
                      <a:pPr algn="ctr"/>
                      <a:endParaRPr lang="fr-FR" sz="1400" dirty="0"/>
                    </a:p>
                  </a:txBody>
                  <a:tcPr marL="68580" marR="68580" marT="34290" marB="34290"/>
                </a:tc>
                <a:tc>
                  <a:txBody>
                    <a:bodyPr/>
                    <a:lstStyle/>
                    <a:p>
                      <a:endParaRPr lang="fr-FR" sz="1400" dirty="0"/>
                    </a:p>
                  </a:txBody>
                  <a:tcPr marL="68580" marR="68580" marT="34290" marB="34290">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19818799"/>
                  </a:ext>
                </a:extLst>
              </a:tr>
              <a:tr h="5874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1" kern="1200" dirty="0">
                          <a:solidFill>
                            <a:schemeClr val="tx1"/>
                          </a:solidFill>
                          <a:effectLst/>
                          <a:latin typeface="+mn-lt"/>
                          <a:ea typeface="+mn-ea"/>
                          <a:cs typeface="+mn-cs"/>
                        </a:rPr>
                        <a:t>5</a:t>
                      </a:r>
                      <a:r>
                        <a:rPr lang="fr-FR" sz="1400" b="1" kern="1200" baseline="0" dirty="0">
                          <a:solidFill>
                            <a:schemeClr val="tx1"/>
                          </a:solidFill>
                          <a:effectLst/>
                          <a:latin typeface="+mn-lt"/>
                          <a:ea typeface="+mn-ea"/>
                          <a:cs typeface="+mn-cs"/>
                        </a:rPr>
                        <a:t>. Facteurs liés à l’environnement de travail</a:t>
                      </a:r>
                      <a:br>
                        <a:rPr lang="fr-FR" sz="1400" b="1"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Locaux, matériels, équipements </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Effectifs /charge de travail</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Organisation du secteur</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Délais / contraintes logistiques  </a:t>
                      </a:r>
                    </a:p>
                  </a:txBody>
                  <a:tcPr marL="68580" marR="68580" marT="34290" marB="34290">
                    <a:lnL w="12700" cap="flat" cmpd="sng" algn="ctr">
                      <a:solidFill>
                        <a:schemeClr val="accent3"/>
                      </a:solidFill>
                      <a:prstDash val="solid"/>
                      <a:round/>
                      <a:headEnd type="none" w="med" len="med"/>
                      <a:tailEnd type="none" w="med" len="med"/>
                    </a:lnL>
                  </a:tcPr>
                </a:tc>
                <a:tc>
                  <a:txBody>
                    <a:bodyPr/>
                    <a:lstStyle/>
                    <a:p>
                      <a:pPr algn="ctr"/>
                      <a:endParaRPr lang="fr-FR" sz="1400" dirty="0"/>
                    </a:p>
                  </a:txBody>
                  <a:tcPr marL="68580" marR="68580" marT="34290" marB="34290"/>
                </a:tc>
                <a:tc>
                  <a:txBody>
                    <a:bodyPr/>
                    <a:lstStyle/>
                    <a:p>
                      <a:pPr algn="ctr"/>
                      <a:endParaRPr lang="fr-FR" sz="1400" dirty="0"/>
                    </a:p>
                  </a:txBody>
                  <a:tcPr marL="68580" marR="68580" marT="34290" marB="34290"/>
                </a:tc>
                <a:tc>
                  <a:txBody>
                    <a:bodyPr/>
                    <a:lstStyle/>
                    <a:p>
                      <a:endParaRPr lang="fr-FR" sz="1400" dirty="0"/>
                    </a:p>
                  </a:txBody>
                  <a:tcPr marL="68580" marR="68580" marT="34290" marB="34290">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626427493"/>
                  </a:ext>
                </a:extLst>
              </a:tr>
            </a:tbl>
          </a:graphicData>
        </a:graphic>
      </p:graphicFrame>
      <p:sp>
        <p:nvSpPr>
          <p:cNvPr id="4" name="Titre 1">
            <a:extLst>
              <a:ext uri="{FF2B5EF4-FFF2-40B4-BE49-F238E27FC236}">
                <a16:creationId xmlns:a16="http://schemas.microsoft.com/office/drawing/2014/main" id="{41016EDC-18D8-DF52-7CEB-D770879D7014}"/>
              </a:ext>
            </a:extLst>
          </p:cNvPr>
          <p:cNvSpPr txBox="1">
            <a:spLocks/>
          </p:cNvSpPr>
          <p:nvPr/>
        </p:nvSpPr>
        <p:spPr>
          <a:xfrm>
            <a:off x="350904" y="136525"/>
            <a:ext cx="11387738" cy="8950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Grille d’analyse ALARM</a:t>
            </a:r>
            <a:endParaRPr lang="fr-FR" sz="3200" dirty="0"/>
          </a:p>
        </p:txBody>
      </p:sp>
    </p:spTree>
    <p:extLst>
      <p:ext uri="{BB962C8B-B14F-4D97-AF65-F5344CB8AC3E}">
        <p14:creationId xmlns:p14="http://schemas.microsoft.com/office/powerpoint/2010/main" val="1391333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ABCA6EC-2082-08D3-87EC-D4A41A516A64}"/>
              </a:ext>
            </a:extLst>
          </p:cNvPr>
          <p:cNvSpPr>
            <a:spLocks noGrp="1"/>
          </p:cNvSpPr>
          <p:nvPr>
            <p:ph type="sldNum" sz="quarter" idx="12"/>
          </p:nvPr>
        </p:nvSpPr>
        <p:spPr/>
        <p:txBody>
          <a:bodyPr/>
          <a:lstStyle/>
          <a:p>
            <a:fld id="{1F296CD6-F585-4F4E-9BDC-72E84E04FBD4}" type="slidenum">
              <a:rPr lang="fr-FR" smtClean="0"/>
              <a:t>26</a:t>
            </a:fld>
            <a:endParaRPr lang="fr-FR"/>
          </a:p>
        </p:txBody>
      </p:sp>
      <p:graphicFrame>
        <p:nvGraphicFramePr>
          <p:cNvPr id="3" name="Tableau 11">
            <a:extLst>
              <a:ext uri="{FF2B5EF4-FFF2-40B4-BE49-F238E27FC236}">
                <a16:creationId xmlns:a16="http://schemas.microsoft.com/office/drawing/2014/main" id="{27A922A6-51EE-347A-713E-9A63460F6C5A}"/>
              </a:ext>
            </a:extLst>
          </p:cNvPr>
          <p:cNvGraphicFramePr>
            <a:graphicFrameLocks noGrp="1"/>
          </p:cNvGraphicFramePr>
          <p:nvPr/>
        </p:nvGraphicFramePr>
        <p:xfrm>
          <a:off x="402131" y="1246981"/>
          <a:ext cx="11387738" cy="3964515"/>
        </p:xfrm>
        <a:graphic>
          <a:graphicData uri="http://schemas.openxmlformats.org/drawingml/2006/table">
            <a:tbl>
              <a:tblPr firstRow="1" bandRow="1">
                <a:tableStyleId>{8799B23B-EC83-4686-B30A-512413B5E67A}</a:tableStyleId>
              </a:tblPr>
              <a:tblGrid>
                <a:gridCol w="4953640">
                  <a:extLst>
                    <a:ext uri="{9D8B030D-6E8A-4147-A177-3AD203B41FA5}">
                      <a16:colId xmlns:a16="http://schemas.microsoft.com/office/drawing/2014/main" val="1840619654"/>
                    </a:ext>
                  </a:extLst>
                </a:gridCol>
                <a:gridCol w="615043">
                  <a:extLst>
                    <a:ext uri="{9D8B030D-6E8A-4147-A177-3AD203B41FA5}">
                      <a16:colId xmlns:a16="http://schemas.microsoft.com/office/drawing/2014/main" val="2965267141"/>
                    </a:ext>
                  </a:extLst>
                </a:gridCol>
                <a:gridCol w="691243">
                  <a:extLst>
                    <a:ext uri="{9D8B030D-6E8A-4147-A177-3AD203B41FA5}">
                      <a16:colId xmlns:a16="http://schemas.microsoft.com/office/drawing/2014/main" val="3209180254"/>
                    </a:ext>
                  </a:extLst>
                </a:gridCol>
                <a:gridCol w="5127812">
                  <a:extLst>
                    <a:ext uri="{9D8B030D-6E8A-4147-A177-3AD203B41FA5}">
                      <a16:colId xmlns:a16="http://schemas.microsoft.com/office/drawing/2014/main" val="2727315180"/>
                    </a:ext>
                  </a:extLst>
                </a:gridCol>
              </a:tblGrid>
              <a:tr h="558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500" b="1" dirty="0">
                          <a:solidFill>
                            <a:schemeClr val="tx1"/>
                          </a:solidFill>
                        </a:rPr>
                        <a:t>Identification d’un ou plusieurs dysfonctionnements lié(s) à</a:t>
                      </a:r>
                      <a:r>
                        <a:rPr lang="fr-FR" sz="1500" b="1" baseline="0" dirty="0">
                          <a:solidFill>
                            <a:schemeClr val="tx1"/>
                          </a:solidFill>
                        </a:rPr>
                        <a:t> :</a:t>
                      </a:r>
                      <a:endParaRPr lang="fr-FR" sz="1500" b="1"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noFill/>
                  </a:tcPr>
                </a:tc>
                <a:tc>
                  <a:txBody>
                    <a:bodyPr/>
                    <a:lstStyle/>
                    <a:p>
                      <a:pPr algn="ctr"/>
                      <a:r>
                        <a:rPr lang="fr-FR" sz="1500" b="1" dirty="0">
                          <a:solidFill>
                            <a:schemeClr val="tx1"/>
                          </a:solidFill>
                        </a:rPr>
                        <a:t>Oui</a:t>
                      </a:r>
                    </a:p>
                  </a:txBody>
                  <a:tcPr marL="68580" marR="68580" marT="34290" marB="34290" anchor="ctr">
                    <a:lnT w="12700" cap="flat" cmpd="sng" algn="ctr">
                      <a:solidFill>
                        <a:schemeClr val="accent3"/>
                      </a:solidFill>
                      <a:prstDash val="solid"/>
                      <a:round/>
                      <a:headEnd type="none" w="med" len="med"/>
                      <a:tailEnd type="none" w="med" len="med"/>
                    </a:lnT>
                    <a:noFill/>
                  </a:tcPr>
                </a:tc>
                <a:tc>
                  <a:txBody>
                    <a:bodyPr/>
                    <a:lstStyle/>
                    <a:p>
                      <a:pPr algn="ctr"/>
                      <a:r>
                        <a:rPr lang="fr-FR" sz="1500" b="1" dirty="0">
                          <a:solidFill>
                            <a:schemeClr val="tx1"/>
                          </a:solidFill>
                        </a:rPr>
                        <a:t>Non</a:t>
                      </a:r>
                    </a:p>
                  </a:txBody>
                  <a:tcPr marL="68580" marR="68580" marT="34290" marB="34290" anchor="ctr">
                    <a:lnT w="12700" cap="flat" cmpd="sng" algn="ctr">
                      <a:solidFill>
                        <a:schemeClr val="accent3"/>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500" b="1" dirty="0">
                          <a:solidFill>
                            <a:schemeClr val="tx1"/>
                          </a:solidFill>
                        </a:rPr>
                        <a:t>Précisions ou remarques</a:t>
                      </a:r>
                    </a:p>
                  </a:txBody>
                  <a:tcPr marL="68580" marR="68580" marT="34290" marB="3429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noFill/>
                  </a:tcPr>
                </a:tc>
                <a:extLst>
                  <a:ext uri="{0D108BD9-81ED-4DB2-BD59-A6C34878D82A}">
                    <a16:rowId xmlns:a16="http://schemas.microsoft.com/office/drawing/2014/main" val="484151553"/>
                  </a:ext>
                </a:extLst>
              </a:tr>
              <a:tr h="3356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1" kern="1200" baseline="0" dirty="0">
                          <a:solidFill>
                            <a:schemeClr val="tx1"/>
                          </a:solidFill>
                          <a:effectLst/>
                          <a:latin typeface="+mn-lt"/>
                          <a:ea typeface="+mn-ea"/>
                          <a:cs typeface="+mn-cs"/>
                        </a:rPr>
                        <a:t>6. Facteurs liés au système d’information et technologie</a:t>
                      </a:r>
                      <a:br>
                        <a:rPr lang="fr-FR" sz="1400" kern="1200" baseline="0" dirty="0">
                          <a:solidFill>
                            <a:schemeClr val="tx1"/>
                          </a:solidFill>
                          <a:effectLst/>
                          <a:latin typeface="+mn-lt"/>
                          <a:ea typeface="+mn-ea"/>
                          <a:cs typeface="+mn-cs"/>
                        </a:rPr>
                      </a:br>
                      <a:r>
                        <a:rPr lang="fr-FR" sz="1400" kern="1200" baseline="0" dirty="0">
                          <a:solidFill>
                            <a:schemeClr val="tx1"/>
                          </a:solidFill>
                          <a:effectLst/>
                          <a:latin typeface="+mn-lt"/>
                          <a:ea typeface="+mn-ea"/>
                          <a:cs typeface="+mn-cs"/>
                        </a:rPr>
                        <a:t>    Logiciels / SI / Interopérabilité</a:t>
                      </a:r>
                      <a:br>
                        <a:rPr lang="fr-FR" sz="1400" kern="1200" baseline="0" dirty="0">
                          <a:solidFill>
                            <a:schemeClr val="tx1"/>
                          </a:solidFill>
                          <a:effectLst/>
                          <a:latin typeface="+mn-lt"/>
                          <a:ea typeface="+mn-ea"/>
                          <a:cs typeface="+mn-cs"/>
                        </a:rPr>
                      </a:br>
                      <a:r>
                        <a:rPr lang="fr-FR" sz="1400" kern="1200" baseline="0" dirty="0">
                          <a:solidFill>
                            <a:schemeClr val="tx1"/>
                          </a:solidFill>
                          <a:effectLst/>
                          <a:latin typeface="+mn-lt"/>
                          <a:ea typeface="+mn-ea"/>
                          <a:cs typeface="+mn-cs"/>
                        </a:rPr>
                        <a:t>    DPI</a:t>
                      </a:r>
                      <a:br>
                        <a:rPr lang="fr-FR" sz="1400" kern="1200" baseline="0" dirty="0">
                          <a:solidFill>
                            <a:schemeClr val="tx1"/>
                          </a:solidFill>
                          <a:effectLst/>
                          <a:latin typeface="+mn-lt"/>
                          <a:ea typeface="+mn-ea"/>
                          <a:cs typeface="+mn-cs"/>
                        </a:rPr>
                      </a:br>
                      <a:r>
                        <a:rPr lang="fr-FR" sz="1400" kern="1200" baseline="0" dirty="0">
                          <a:solidFill>
                            <a:schemeClr val="tx1"/>
                          </a:solidFill>
                          <a:effectLst/>
                          <a:latin typeface="+mn-lt"/>
                          <a:ea typeface="+mn-ea"/>
                          <a:cs typeface="+mn-cs"/>
                        </a:rPr>
                        <a:t>    Aide à la décision (IA)</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baseline="0" dirty="0">
                          <a:solidFill>
                            <a:schemeClr val="tx1"/>
                          </a:solidFill>
                          <a:effectLst/>
                          <a:latin typeface="+mn-lt"/>
                          <a:ea typeface="+mn-ea"/>
                          <a:cs typeface="+mn-cs"/>
                        </a:rPr>
                        <a:t>    Sécurité des données </a:t>
                      </a:r>
                    </a:p>
                  </a:txBody>
                  <a:tcPr marL="68580" marR="68580" marT="34290" marB="34290">
                    <a:lnL w="12700" cap="flat" cmpd="sng" algn="ctr">
                      <a:solidFill>
                        <a:schemeClr val="accent3"/>
                      </a:solidFill>
                      <a:prstDash val="solid"/>
                      <a:round/>
                      <a:headEnd type="none" w="med" len="med"/>
                      <a:tailEnd type="none" w="med" len="med"/>
                    </a:lnL>
                  </a:tcPr>
                </a:tc>
                <a:tc>
                  <a:txBody>
                    <a:bodyPr/>
                    <a:lstStyle/>
                    <a:p>
                      <a:pPr algn="ctr"/>
                      <a:endParaRPr lang="fr-FR" sz="1400" dirty="0"/>
                    </a:p>
                  </a:txBody>
                  <a:tcPr marL="68580" marR="68580" marT="34290" marB="34290" anchor="ctr"/>
                </a:tc>
                <a:tc>
                  <a:txBody>
                    <a:bodyPr/>
                    <a:lstStyle/>
                    <a:p>
                      <a:pPr algn="ctr"/>
                      <a:endParaRPr lang="fr-FR" sz="1400" dirty="0"/>
                    </a:p>
                  </a:txBody>
                  <a:tcPr marL="68580" marR="68580" marT="34290" marB="34290" anchor="ctr"/>
                </a:tc>
                <a:tc>
                  <a:txBody>
                    <a:bodyPr/>
                    <a:lstStyle/>
                    <a:p>
                      <a:endParaRPr lang="fr-FR" sz="1400" dirty="0"/>
                    </a:p>
                  </a:txBody>
                  <a:tcPr marL="68580" marR="68580" marT="34290" marB="34290">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76525546"/>
                  </a:ext>
                </a:extLst>
              </a:tr>
              <a:tr h="911937">
                <a:tc>
                  <a:txBody>
                    <a:bodyPr/>
                    <a:lstStyle/>
                    <a:p>
                      <a:pPr lvl="0"/>
                      <a:r>
                        <a:rPr lang="fr-FR" sz="1400" b="1" kern="1200" baseline="0" dirty="0">
                          <a:solidFill>
                            <a:schemeClr val="tx1"/>
                          </a:solidFill>
                          <a:effectLst/>
                          <a:latin typeface="+mn-lt"/>
                          <a:ea typeface="+mn-ea"/>
                          <a:cs typeface="+mn-cs"/>
                        </a:rPr>
                        <a:t>7. Facteurs organisationnels et management</a:t>
                      </a:r>
                      <a:br>
                        <a:rPr lang="fr-FR" sz="1400" b="1" kern="1200" baseline="0" dirty="0">
                          <a:solidFill>
                            <a:schemeClr val="tx1"/>
                          </a:solidFill>
                          <a:effectLst/>
                          <a:latin typeface="+mn-lt"/>
                          <a:ea typeface="+mn-ea"/>
                          <a:cs typeface="+mn-cs"/>
                        </a:rPr>
                      </a:br>
                      <a:r>
                        <a:rPr lang="fr-FR" sz="1400" b="1" kern="1200" baseline="0" dirty="0">
                          <a:solidFill>
                            <a:schemeClr val="tx1"/>
                          </a:solidFill>
                          <a:effectLst/>
                          <a:latin typeface="+mn-lt"/>
                          <a:ea typeface="+mn-ea"/>
                          <a:cs typeface="+mn-cs"/>
                        </a:rPr>
                        <a:t>     </a:t>
                      </a:r>
                      <a:r>
                        <a:rPr lang="fr-FR" sz="1400" b="0" kern="1200" baseline="0" dirty="0">
                          <a:solidFill>
                            <a:schemeClr val="tx1"/>
                          </a:solidFill>
                          <a:effectLst/>
                          <a:latin typeface="+mn-lt"/>
                          <a:ea typeface="+mn-ea"/>
                          <a:cs typeface="+mn-cs"/>
                        </a:rPr>
                        <a:t>Politique RH (Effectifs, formation)</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Organisation hiérarchique</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Culture qualité/ sécurité</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Contraintes économiques</a:t>
                      </a:r>
                      <a:endParaRPr lang="fr-FR" sz="1400" b="1" kern="1200" baseline="0" dirty="0">
                        <a:solidFill>
                          <a:schemeClr val="tx1"/>
                        </a:solidFill>
                        <a:effectLst/>
                        <a:latin typeface="+mn-lt"/>
                        <a:ea typeface="+mn-ea"/>
                        <a:cs typeface="+mn-cs"/>
                      </a:endParaRPr>
                    </a:p>
                  </a:txBody>
                  <a:tcPr marL="68580" marR="68580" marT="34290" marB="34290">
                    <a:lnL w="12700" cap="flat" cmpd="sng" algn="ctr">
                      <a:solidFill>
                        <a:schemeClr val="accent3"/>
                      </a:solidFill>
                      <a:prstDash val="solid"/>
                      <a:round/>
                      <a:headEnd type="none" w="med" len="med"/>
                      <a:tailEnd type="none" w="med" len="med"/>
                    </a:lnL>
                  </a:tcPr>
                </a:tc>
                <a:tc>
                  <a:txBody>
                    <a:bodyPr/>
                    <a:lstStyle/>
                    <a:p>
                      <a:pPr algn="ctr"/>
                      <a:endParaRPr lang="fr-FR" sz="1400" dirty="0"/>
                    </a:p>
                  </a:txBody>
                  <a:tcPr marL="68580" marR="68580" marT="34290" marB="34290" anchor="ctr"/>
                </a:tc>
                <a:tc>
                  <a:txBody>
                    <a:bodyPr/>
                    <a:lstStyle/>
                    <a:p>
                      <a:pPr algn="ctr"/>
                      <a:endParaRPr lang="fr-FR" sz="1400" dirty="0"/>
                    </a:p>
                  </a:txBody>
                  <a:tcPr marL="68580" marR="68580" marT="34290" marB="34290" anchor="ctr"/>
                </a:tc>
                <a:tc>
                  <a:txBody>
                    <a:bodyPr/>
                    <a:lstStyle/>
                    <a:p>
                      <a:endParaRPr lang="fr-FR" sz="1400" dirty="0"/>
                    </a:p>
                  </a:txBody>
                  <a:tcPr marL="68580" marR="68580" marT="34290" marB="34290">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4612399"/>
                  </a:ext>
                </a:extLst>
              </a:tr>
              <a:tr h="6515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1" kern="1200" baseline="0" dirty="0">
                          <a:solidFill>
                            <a:schemeClr val="tx1"/>
                          </a:solidFill>
                          <a:effectLst/>
                          <a:latin typeface="+mn-lt"/>
                          <a:ea typeface="+mn-ea"/>
                          <a:cs typeface="+mn-cs"/>
                        </a:rPr>
                        <a:t>8. Facteurs liés au contexte institutionnel</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Règlementation</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Politique de santé</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Contraintes externes</a:t>
                      </a:r>
                      <a:br>
                        <a:rPr lang="fr-FR" sz="1400" b="0" kern="1200" baseline="0" dirty="0">
                          <a:solidFill>
                            <a:schemeClr val="tx1"/>
                          </a:solidFill>
                          <a:effectLst/>
                          <a:latin typeface="+mn-lt"/>
                          <a:ea typeface="+mn-ea"/>
                          <a:cs typeface="+mn-cs"/>
                        </a:rPr>
                      </a:br>
                      <a:r>
                        <a:rPr lang="fr-FR" sz="1400" b="0" kern="1200" baseline="0" dirty="0">
                          <a:solidFill>
                            <a:schemeClr val="tx1"/>
                          </a:solidFill>
                          <a:effectLst/>
                          <a:latin typeface="+mn-lt"/>
                          <a:ea typeface="+mn-ea"/>
                          <a:cs typeface="+mn-cs"/>
                        </a:rPr>
                        <a:t>     Organisation du système de soin </a:t>
                      </a:r>
                    </a:p>
                  </a:txBody>
                  <a:tcPr marL="68580" marR="68580" marT="34290" marB="34290">
                    <a:lnL w="12700" cap="flat" cmpd="sng" algn="ctr">
                      <a:solidFill>
                        <a:schemeClr val="accent3"/>
                      </a:solidFill>
                      <a:prstDash val="solid"/>
                      <a:round/>
                      <a:headEnd type="none" w="med" len="med"/>
                      <a:tailEnd type="none" w="med" len="med"/>
                    </a:lnL>
                  </a:tcPr>
                </a:tc>
                <a:tc>
                  <a:txBody>
                    <a:bodyPr/>
                    <a:lstStyle/>
                    <a:p>
                      <a:pPr algn="ctr"/>
                      <a:endParaRPr lang="fr-FR" sz="1400" dirty="0"/>
                    </a:p>
                  </a:txBody>
                  <a:tcPr marL="68580" marR="68580" marT="34290" marB="34290" anchor="ctr"/>
                </a:tc>
                <a:tc>
                  <a:txBody>
                    <a:bodyPr/>
                    <a:lstStyle/>
                    <a:p>
                      <a:pPr algn="ctr"/>
                      <a:endParaRPr lang="fr-FR" sz="1400" dirty="0"/>
                    </a:p>
                  </a:txBody>
                  <a:tcPr marL="68580" marR="68580" marT="34290" marB="34290" anchor="ctr"/>
                </a:tc>
                <a:tc>
                  <a:txBody>
                    <a:bodyPr/>
                    <a:lstStyle/>
                    <a:p>
                      <a:endParaRPr lang="fr-FR" sz="1400" dirty="0"/>
                    </a:p>
                  </a:txBody>
                  <a:tcPr marL="68580" marR="68580" marT="34290" marB="34290">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687636368"/>
                  </a:ext>
                </a:extLst>
              </a:tr>
            </a:tbl>
          </a:graphicData>
        </a:graphic>
      </p:graphicFrame>
      <p:sp>
        <p:nvSpPr>
          <p:cNvPr id="4" name="Titre 1">
            <a:extLst>
              <a:ext uri="{FF2B5EF4-FFF2-40B4-BE49-F238E27FC236}">
                <a16:creationId xmlns:a16="http://schemas.microsoft.com/office/drawing/2014/main" id="{4001B4CF-2E37-BCD1-0FF8-EDBF72360A3E}"/>
              </a:ext>
            </a:extLst>
          </p:cNvPr>
          <p:cNvSpPr txBox="1">
            <a:spLocks/>
          </p:cNvSpPr>
          <p:nvPr/>
        </p:nvSpPr>
        <p:spPr>
          <a:xfrm>
            <a:off x="306355" y="471667"/>
            <a:ext cx="10515600" cy="8950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Grille d’analyse ALARM</a:t>
            </a:r>
            <a:endParaRPr lang="fr-FR" sz="3200" dirty="0"/>
          </a:p>
        </p:txBody>
      </p:sp>
      <p:sp>
        <p:nvSpPr>
          <p:cNvPr id="5" name="ZoneTexte 4">
            <a:extLst>
              <a:ext uri="{FF2B5EF4-FFF2-40B4-BE49-F238E27FC236}">
                <a16:creationId xmlns:a16="http://schemas.microsoft.com/office/drawing/2014/main" id="{BCE07B32-58FB-DD6F-CBAD-59E0881925AC}"/>
              </a:ext>
            </a:extLst>
          </p:cNvPr>
          <p:cNvSpPr txBox="1"/>
          <p:nvPr/>
        </p:nvSpPr>
        <p:spPr>
          <a:xfrm>
            <a:off x="402131" y="5334391"/>
            <a:ext cx="5268685" cy="369332"/>
          </a:xfrm>
          <a:prstGeom prst="rect">
            <a:avLst/>
          </a:prstGeom>
          <a:noFill/>
        </p:spPr>
        <p:txBody>
          <a:bodyPr wrap="square" rtlCol="0">
            <a:spAutoFit/>
          </a:bodyPr>
          <a:lstStyle/>
          <a:p>
            <a:r>
              <a:rPr lang="fr-FR" dirty="0"/>
              <a:t>Source: Grille ALARM-E HAS avril 2026</a:t>
            </a:r>
          </a:p>
        </p:txBody>
      </p:sp>
    </p:spTree>
    <p:extLst>
      <p:ext uri="{BB962C8B-B14F-4D97-AF65-F5344CB8AC3E}">
        <p14:creationId xmlns:p14="http://schemas.microsoft.com/office/powerpoint/2010/main" val="2594635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A26172C-F40D-47EC-2A07-044C7BD989BC}"/>
              </a:ext>
            </a:extLst>
          </p:cNvPr>
          <p:cNvSpPr>
            <a:spLocks noGrp="1"/>
          </p:cNvSpPr>
          <p:nvPr>
            <p:ph type="sldNum" sz="quarter" idx="12"/>
          </p:nvPr>
        </p:nvSpPr>
        <p:spPr/>
        <p:txBody>
          <a:bodyPr/>
          <a:lstStyle/>
          <a:p>
            <a:fld id="{1F296CD6-F585-4F4E-9BDC-72E84E04FBD4}" type="slidenum">
              <a:rPr lang="fr-FR" smtClean="0"/>
              <a:t>27</a:t>
            </a:fld>
            <a:endParaRPr lang="fr-FR"/>
          </a:p>
        </p:txBody>
      </p:sp>
      <p:sp>
        <p:nvSpPr>
          <p:cNvPr id="4" name="Titre 1">
            <a:extLst>
              <a:ext uri="{FF2B5EF4-FFF2-40B4-BE49-F238E27FC236}">
                <a16:creationId xmlns:a16="http://schemas.microsoft.com/office/drawing/2014/main" id="{15382074-B571-200F-1241-AA63F9ACEB27}"/>
              </a:ext>
            </a:extLst>
          </p:cNvPr>
          <p:cNvSpPr txBox="1">
            <a:spLocks/>
          </p:cNvSpPr>
          <p:nvPr/>
        </p:nvSpPr>
        <p:spPr>
          <a:xfrm>
            <a:off x="838200" y="325731"/>
            <a:ext cx="10515600" cy="895057"/>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t>Analyse des barrières:</a:t>
            </a:r>
            <a:br>
              <a:rPr lang="fr-FR" sz="3600" b="1" dirty="0"/>
            </a:br>
            <a:r>
              <a:rPr lang="fr-FR" sz="2000" b="1" dirty="0"/>
              <a:t>Quelles barrières existaient et pourquoi n'ont-elles pas été suffisamment efficaces dans cette situation ? </a:t>
            </a:r>
            <a:endParaRPr lang="fr-FR" sz="1400" dirty="0"/>
          </a:p>
        </p:txBody>
      </p:sp>
      <p:sp>
        <p:nvSpPr>
          <p:cNvPr id="6" name="Espace réservé du contenu 2">
            <a:extLst>
              <a:ext uri="{FF2B5EF4-FFF2-40B4-BE49-F238E27FC236}">
                <a16:creationId xmlns:a16="http://schemas.microsoft.com/office/drawing/2014/main" id="{C415B448-D71F-D2C0-1191-06FCA0F22DA9}"/>
              </a:ext>
            </a:extLst>
          </p:cNvPr>
          <p:cNvSpPr txBox="1">
            <a:spLocks/>
          </p:cNvSpPr>
          <p:nvPr/>
        </p:nvSpPr>
        <p:spPr>
          <a:xfrm>
            <a:off x="838200" y="1220788"/>
            <a:ext cx="10515600" cy="4987507"/>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fr-FR" sz="1800" dirty="0">
              <a:sym typeface="Wingdings" panose="05000000000000000000" pitchFamily="2" charset="2"/>
            </a:endParaRPr>
          </a:p>
        </p:txBody>
      </p:sp>
      <p:graphicFrame>
        <p:nvGraphicFramePr>
          <p:cNvPr id="3" name="Tableau 2">
            <a:extLst>
              <a:ext uri="{FF2B5EF4-FFF2-40B4-BE49-F238E27FC236}">
                <a16:creationId xmlns:a16="http://schemas.microsoft.com/office/drawing/2014/main" id="{9BF3DFCE-8260-4970-6323-F6D4705C0234}"/>
              </a:ext>
            </a:extLst>
          </p:cNvPr>
          <p:cNvGraphicFramePr>
            <a:graphicFrameLocks noGrp="1"/>
          </p:cNvGraphicFramePr>
          <p:nvPr>
            <p:extLst>
              <p:ext uri="{D42A27DB-BD31-4B8C-83A1-F6EECF244321}">
                <p14:modId xmlns:p14="http://schemas.microsoft.com/office/powerpoint/2010/main" val="4259236895"/>
              </p:ext>
            </p:extLst>
          </p:nvPr>
        </p:nvGraphicFramePr>
        <p:xfrm>
          <a:off x="838200" y="3016855"/>
          <a:ext cx="10515604" cy="2651760"/>
        </p:xfrm>
        <a:graphic>
          <a:graphicData uri="http://schemas.openxmlformats.org/drawingml/2006/table">
            <a:tbl>
              <a:tblPr>
                <a:tableStyleId>{FABFCF23-3B69-468F-B69F-88F6DE6A72F2}</a:tableStyleId>
              </a:tblPr>
              <a:tblGrid>
                <a:gridCol w="2628901">
                  <a:extLst>
                    <a:ext uri="{9D8B030D-6E8A-4147-A177-3AD203B41FA5}">
                      <a16:colId xmlns:a16="http://schemas.microsoft.com/office/drawing/2014/main" val="111378030"/>
                    </a:ext>
                  </a:extLst>
                </a:gridCol>
                <a:gridCol w="2628901">
                  <a:extLst>
                    <a:ext uri="{9D8B030D-6E8A-4147-A177-3AD203B41FA5}">
                      <a16:colId xmlns:a16="http://schemas.microsoft.com/office/drawing/2014/main" val="2952680106"/>
                    </a:ext>
                  </a:extLst>
                </a:gridCol>
                <a:gridCol w="2628901">
                  <a:extLst>
                    <a:ext uri="{9D8B030D-6E8A-4147-A177-3AD203B41FA5}">
                      <a16:colId xmlns:a16="http://schemas.microsoft.com/office/drawing/2014/main" val="4041531639"/>
                    </a:ext>
                  </a:extLst>
                </a:gridCol>
                <a:gridCol w="2628901">
                  <a:extLst>
                    <a:ext uri="{9D8B030D-6E8A-4147-A177-3AD203B41FA5}">
                      <a16:colId xmlns:a16="http://schemas.microsoft.com/office/drawing/2014/main" val="1589815921"/>
                    </a:ext>
                  </a:extLst>
                </a:gridCol>
              </a:tblGrid>
              <a:tr h="0">
                <a:tc>
                  <a:txBody>
                    <a:bodyPr/>
                    <a:lstStyle/>
                    <a:p>
                      <a:pPr>
                        <a:buNone/>
                      </a:pPr>
                      <a:r>
                        <a:rPr lang="fr-FR" b="1" dirty="0"/>
                        <a:t>Barrière existante</a:t>
                      </a:r>
                      <a:endParaRPr lang="fr-FR" dirty="0"/>
                    </a:p>
                  </a:txBody>
                  <a:tcPr anchor="ctr"/>
                </a:tc>
                <a:tc>
                  <a:txBody>
                    <a:bodyPr/>
                    <a:lstStyle/>
                    <a:p>
                      <a:pPr>
                        <a:buNone/>
                      </a:pPr>
                      <a:r>
                        <a:rPr lang="fr-FR" b="1" dirty="0"/>
                        <a:t>Ce qu'elle a permis</a:t>
                      </a:r>
                      <a:endParaRPr lang="fr-FR" dirty="0"/>
                    </a:p>
                  </a:txBody>
                  <a:tcPr anchor="ctr"/>
                </a:tc>
                <a:tc>
                  <a:txBody>
                    <a:bodyPr/>
                    <a:lstStyle/>
                    <a:p>
                      <a:pPr>
                        <a:buNone/>
                      </a:pPr>
                      <a:r>
                        <a:rPr lang="fr-FR" b="1" dirty="0"/>
                        <a:t>Pourquoi elle n'a pas suffi</a:t>
                      </a:r>
                      <a:endParaRPr lang="fr-FR" dirty="0"/>
                    </a:p>
                  </a:txBody>
                  <a:tcPr anchor="ctr"/>
                </a:tc>
                <a:tc>
                  <a:txBody>
                    <a:bodyPr/>
                    <a:lstStyle/>
                    <a:p>
                      <a:pPr>
                        <a:buNone/>
                      </a:pPr>
                      <a:r>
                        <a:rPr lang="fr-FR" b="1" dirty="0"/>
                        <a:t>Pistes d'amélioration</a:t>
                      </a:r>
                      <a:endParaRPr lang="fr-FR" dirty="0"/>
                    </a:p>
                  </a:txBody>
                  <a:tcPr anchor="ctr"/>
                </a:tc>
                <a:extLst>
                  <a:ext uri="{0D108BD9-81ED-4DB2-BD59-A6C34878D82A}">
                    <a16:rowId xmlns:a16="http://schemas.microsoft.com/office/drawing/2014/main" val="455825187"/>
                  </a:ext>
                </a:extLst>
              </a:tr>
              <a:tr h="0">
                <a:tc>
                  <a:txBody>
                    <a:bodyPr/>
                    <a:lstStyle/>
                    <a:p>
                      <a:pPr>
                        <a:buNone/>
                      </a:pPr>
                      <a:r>
                        <a:rPr lang="fr-FR"/>
                        <a:t>Surveillance du rythme cardiaque fœtal</a:t>
                      </a:r>
                    </a:p>
                  </a:txBody>
                  <a:tcPr anchor="ctr"/>
                </a:tc>
                <a:tc>
                  <a:txBody>
                    <a:bodyPr/>
                    <a:lstStyle/>
                    <a:p>
                      <a:pPr>
                        <a:buNone/>
                      </a:pPr>
                      <a:r>
                        <a:rPr lang="fr-FR"/>
                        <a:t>Détection d'anomalies</a:t>
                      </a:r>
                    </a:p>
                  </a:txBody>
                  <a:tcPr anchor="ctr"/>
                </a:tc>
                <a:tc>
                  <a:txBody>
                    <a:bodyPr/>
                    <a:lstStyle/>
                    <a:p>
                      <a:pPr>
                        <a:buNone/>
                      </a:pPr>
                      <a:r>
                        <a:rPr lang="fr-FR" dirty="0"/>
                        <a:t>Anomalies interprétées tardivement</a:t>
                      </a:r>
                    </a:p>
                  </a:txBody>
                  <a:tcPr anchor="ctr"/>
                </a:tc>
                <a:tc>
                  <a:txBody>
                    <a:bodyPr/>
                    <a:lstStyle/>
                    <a:p>
                      <a:pPr>
                        <a:buNone/>
                      </a:pPr>
                      <a:r>
                        <a:rPr lang="fr-FR"/>
                        <a:t>Renforcer la formation, aide à l'interprétation</a:t>
                      </a:r>
                    </a:p>
                  </a:txBody>
                  <a:tcPr anchor="ctr"/>
                </a:tc>
                <a:extLst>
                  <a:ext uri="{0D108BD9-81ED-4DB2-BD59-A6C34878D82A}">
                    <a16:rowId xmlns:a16="http://schemas.microsoft.com/office/drawing/2014/main" val="2989288838"/>
                  </a:ext>
                </a:extLst>
              </a:tr>
              <a:tr h="0">
                <a:tc>
                  <a:txBody>
                    <a:bodyPr/>
                    <a:lstStyle/>
                    <a:p>
                      <a:pPr>
                        <a:buNone/>
                      </a:pPr>
                      <a:r>
                        <a:rPr lang="fr-FR" dirty="0"/>
                        <a:t>Présence d'un protocole</a:t>
                      </a:r>
                    </a:p>
                  </a:txBody>
                  <a:tcPr anchor="ctr"/>
                </a:tc>
                <a:tc>
                  <a:txBody>
                    <a:bodyPr/>
                    <a:lstStyle/>
                    <a:p>
                      <a:pPr>
                        <a:buNone/>
                      </a:pPr>
                      <a:r>
                        <a:rPr lang="fr-FR" dirty="0"/>
                        <a:t>Cadre de prise en charge</a:t>
                      </a:r>
                    </a:p>
                  </a:txBody>
                  <a:tcPr anchor="ctr"/>
                </a:tc>
                <a:tc>
                  <a:txBody>
                    <a:bodyPr/>
                    <a:lstStyle/>
                    <a:p>
                      <a:pPr>
                        <a:buNone/>
                      </a:pPr>
                      <a:r>
                        <a:rPr lang="fr-FR" dirty="0"/>
                        <a:t>Difficulté d'application dans le contexte</a:t>
                      </a:r>
                    </a:p>
                  </a:txBody>
                  <a:tcPr anchor="ctr"/>
                </a:tc>
                <a:tc>
                  <a:txBody>
                    <a:bodyPr/>
                    <a:lstStyle/>
                    <a:p>
                      <a:pPr>
                        <a:buNone/>
                      </a:pPr>
                      <a:r>
                        <a:rPr lang="fr-FR"/>
                        <a:t>Simplifier ou actualiser le protocole</a:t>
                      </a:r>
                    </a:p>
                  </a:txBody>
                  <a:tcPr anchor="ctr"/>
                </a:tc>
                <a:extLst>
                  <a:ext uri="{0D108BD9-81ED-4DB2-BD59-A6C34878D82A}">
                    <a16:rowId xmlns:a16="http://schemas.microsoft.com/office/drawing/2014/main" val="424909230"/>
                  </a:ext>
                </a:extLst>
              </a:tr>
              <a:tr h="0">
                <a:tc>
                  <a:txBody>
                    <a:bodyPr/>
                    <a:lstStyle/>
                    <a:p>
                      <a:pPr>
                        <a:buNone/>
                      </a:pPr>
                      <a:r>
                        <a:rPr lang="fr-FR" dirty="0"/>
                        <a:t>Travail en équipe</a:t>
                      </a:r>
                    </a:p>
                  </a:txBody>
                  <a:tcPr anchor="ctr"/>
                </a:tc>
                <a:tc>
                  <a:txBody>
                    <a:bodyPr/>
                    <a:lstStyle/>
                    <a:p>
                      <a:pPr>
                        <a:buNone/>
                      </a:pPr>
                      <a:r>
                        <a:rPr lang="fr-FR" dirty="0"/>
                        <a:t>Décisions partagées</a:t>
                      </a:r>
                    </a:p>
                  </a:txBody>
                  <a:tcPr anchor="ctr"/>
                </a:tc>
                <a:tc>
                  <a:txBody>
                    <a:bodyPr/>
                    <a:lstStyle/>
                    <a:p>
                      <a:pPr>
                        <a:buNone/>
                      </a:pPr>
                      <a:r>
                        <a:rPr lang="fr-FR"/>
                        <a:t>Communication incomplète</a:t>
                      </a:r>
                    </a:p>
                  </a:txBody>
                  <a:tcPr anchor="ctr"/>
                </a:tc>
                <a:tc>
                  <a:txBody>
                    <a:bodyPr/>
                    <a:lstStyle/>
                    <a:p>
                      <a:pPr>
                        <a:buNone/>
                      </a:pPr>
                      <a:r>
                        <a:rPr lang="fr-FR"/>
                        <a:t>Standardiser les transmissions</a:t>
                      </a:r>
                    </a:p>
                  </a:txBody>
                  <a:tcPr anchor="ctr"/>
                </a:tc>
                <a:extLst>
                  <a:ext uri="{0D108BD9-81ED-4DB2-BD59-A6C34878D82A}">
                    <a16:rowId xmlns:a16="http://schemas.microsoft.com/office/drawing/2014/main" val="970365896"/>
                  </a:ext>
                </a:extLst>
              </a:tr>
              <a:tr h="0">
                <a:tc>
                  <a:txBody>
                    <a:bodyPr/>
                    <a:lstStyle/>
                    <a:p>
                      <a:pPr>
                        <a:buNone/>
                      </a:pPr>
                      <a:r>
                        <a:rPr lang="fr-FR" dirty="0"/>
                        <a:t>Disponibilité du matériel</a:t>
                      </a:r>
                    </a:p>
                  </a:txBody>
                  <a:tcPr anchor="ctr"/>
                </a:tc>
                <a:tc>
                  <a:txBody>
                    <a:bodyPr/>
                    <a:lstStyle/>
                    <a:p>
                      <a:pPr>
                        <a:buNone/>
                      </a:pPr>
                      <a:r>
                        <a:rPr lang="fr-FR" dirty="0"/>
                        <a:t>Prise en charge rapide</a:t>
                      </a:r>
                    </a:p>
                  </a:txBody>
                  <a:tcPr anchor="ctr"/>
                </a:tc>
                <a:tc>
                  <a:txBody>
                    <a:bodyPr/>
                    <a:lstStyle/>
                    <a:p>
                      <a:pPr>
                        <a:buNone/>
                      </a:pPr>
                      <a:r>
                        <a:rPr lang="fr-FR" dirty="0"/>
                        <a:t>Retard d'utilisation</a:t>
                      </a:r>
                    </a:p>
                  </a:txBody>
                  <a:tcPr anchor="ctr"/>
                </a:tc>
                <a:tc>
                  <a:txBody>
                    <a:bodyPr/>
                    <a:lstStyle/>
                    <a:p>
                      <a:pPr>
                        <a:buNone/>
                      </a:pPr>
                      <a:r>
                        <a:rPr lang="fr-FR" dirty="0"/>
                        <a:t>Vérification, entraînement</a:t>
                      </a:r>
                    </a:p>
                  </a:txBody>
                  <a:tcPr anchor="ctr"/>
                </a:tc>
                <a:extLst>
                  <a:ext uri="{0D108BD9-81ED-4DB2-BD59-A6C34878D82A}">
                    <a16:rowId xmlns:a16="http://schemas.microsoft.com/office/drawing/2014/main" val="1914928272"/>
                  </a:ext>
                </a:extLst>
              </a:tr>
            </a:tbl>
          </a:graphicData>
        </a:graphic>
      </p:graphicFrame>
      <p:sp>
        <p:nvSpPr>
          <p:cNvPr id="7" name="ZoneTexte 6">
            <a:extLst>
              <a:ext uri="{FF2B5EF4-FFF2-40B4-BE49-F238E27FC236}">
                <a16:creationId xmlns:a16="http://schemas.microsoft.com/office/drawing/2014/main" id="{D7B8A3B6-749C-8D15-85D5-751C33778553}"/>
              </a:ext>
            </a:extLst>
          </p:cNvPr>
          <p:cNvSpPr txBox="1"/>
          <p:nvPr/>
        </p:nvSpPr>
        <p:spPr>
          <a:xfrm>
            <a:off x="838200" y="1245277"/>
            <a:ext cx="10515600" cy="1754326"/>
          </a:xfrm>
          <a:prstGeom prst="rect">
            <a:avLst/>
          </a:prstGeom>
          <a:noFill/>
        </p:spPr>
        <p:txBody>
          <a:bodyPr wrap="square">
            <a:spAutoFit/>
          </a:bodyPr>
          <a:lstStyle/>
          <a:p>
            <a:pPr algn="ctr"/>
            <a:r>
              <a:rPr lang="fr-FR" b="1" dirty="0"/>
              <a:t>Pistes de réflexions</a:t>
            </a:r>
          </a:p>
          <a:p>
            <a:pPr marL="285750" indent="-285750">
              <a:buFont typeface="Arial" panose="020B0604020202020204" pitchFamily="34" charset="0"/>
              <a:buChar char="•"/>
            </a:pPr>
            <a:r>
              <a:rPr lang="fr-FR" dirty="0"/>
              <a:t>Quelles barrières étaient en place ?</a:t>
            </a:r>
          </a:p>
          <a:p>
            <a:pPr marL="285750" indent="-285750">
              <a:buFont typeface="Arial" panose="020B0604020202020204" pitchFamily="34" charset="0"/>
              <a:buChar char="•"/>
            </a:pPr>
            <a:r>
              <a:rPr lang="fr-FR" dirty="0"/>
              <a:t>Ont-elles fonctionné comme prévu ?</a:t>
            </a:r>
          </a:p>
          <a:p>
            <a:pPr marL="285750" indent="-285750">
              <a:buFont typeface="Arial" panose="020B0604020202020204" pitchFamily="34" charset="0"/>
              <a:buChar char="•"/>
            </a:pPr>
            <a:r>
              <a:rPr lang="fr-FR" dirty="0"/>
              <a:t>Pourquoi ont-elles été insuffisantes ou inadaptées ?</a:t>
            </a:r>
          </a:p>
          <a:p>
            <a:pPr marL="285750" indent="-285750">
              <a:buFont typeface="Arial" panose="020B0604020202020204" pitchFamily="34" charset="0"/>
              <a:buChar char="•"/>
            </a:pPr>
            <a:r>
              <a:rPr lang="fr-FR" dirty="0"/>
              <a:t>Quelles mesures pourraient renforcer la prévention ou la récupération ?</a:t>
            </a:r>
          </a:p>
          <a:p>
            <a:pPr algn="ctr"/>
            <a:r>
              <a:rPr lang="fr-FR" b="1" dirty="0"/>
              <a:t>Exemples</a:t>
            </a:r>
          </a:p>
        </p:txBody>
      </p:sp>
    </p:spTree>
    <p:extLst>
      <p:ext uri="{BB962C8B-B14F-4D97-AF65-F5344CB8AC3E}">
        <p14:creationId xmlns:p14="http://schemas.microsoft.com/office/powerpoint/2010/main" val="988102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075BBDD-D1D3-8888-EAF3-D92638DF8D37}"/>
              </a:ext>
            </a:extLst>
          </p:cNvPr>
          <p:cNvSpPr>
            <a:spLocks noGrp="1"/>
          </p:cNvSpPr>
          <p:nvPr>
            <p:ph type="sldNum" sz="quarter" idx="12"/>
          </p:nvPr>
        </p:nvSpPr>
        <p:spPr/>
        <p:txBody>
          <a:bodyPr/>
          <a:lstStyle/>
          <a:p>
            <a:fld id="{1F296CD6-F585-4F4E-9BDC-72E84E04FBD4}" type="slidenum">
              <a:rPr lang="fr-FR" smtClean="0"/>
              <a:t>28</a:t>
            </a:fld>
            <a:endParaRPr lang="fr-FR"/>
          </a:p>
        </p:txBody>
      </p:sp>
      <p:graphicFrame>
        <p:nvGraphicFramePr>
          <p:cNvPr id="7" name="Tableau 6">
            <a:extLst>
              <a:ext uri="{FF2B5EF4-FFF2-40B4-BE49-F238E27FC236}">
                <a16:creationId xmlns:a16="http://schemas.microsoft.com/office/drawing/2014/main" id="{66E0B302-EA43-9A0B-3B3E-9B39F9295694}"/>
              </a:ext>
            </a:extLst>
          </p:cNvPr>
          <p:cNvGraphicFramePr>
            <a:graphicFrameLocks noGrp="1"/>
          </p:cNvGraphicFramePr>
          <p:nvPr>
            <p:extLst>
              <p:ext uri="{D42A27DB-BD31-4B8C-83A1-F6EECF244321}">
                <p14:modId xmlns:p14="http://schemas.microsoft.com/office/powerpoint/2010/main" val="562811329"/>
              </p:ext>
            </p:extLst>
          </p:nvPr>
        </p:nvGraphicFramePr>
        <p:xfrm>
          <a:off x="691240" y="1990873"/>
          <a:ext cx="10809515" cy="3270270"/>
        </p:xfrm>
        <a:graphic>
          <a:graphicData uri="http://schemas.openxmlformats.org/drawingml/2006/table">
            <a:tbl>
              <a:tblPr firstRow="1" bandRow="1">
                <a:tableStyleId>{5C22544A-7EE6-4342-B048-85BDC9FD1C3A}</a:tableStyleId>
              </a:tblPr>
              <a:tblGrid>
                <a:gridCol w="8832354">
                  <a:extLst>
                    <a:ext uri="{9D8B030D-6E8A-4147-A177-3AD203B41FA5}">
                      <a16:colId xmlns:a16="http://schemas.microsoft.com/office/drawing/2014/main" val="3257993080"/>
                    </a:ext>
                  </a:extLst>
                </a:gridCol>
                <a:gridCol w="1977161">
                  <a:extLst>
                    <a:ext uri="{9D8B030D-6E8A-4147-A177-3AD203B41FA5}">
                      <a16:colId xmlns:a16="http://schemas.microsoft.com/office/drawing/2014/main" val="2407179745"/>
                    </a:ext>
                  </a:extLst>
                </a:gridCol>
              </a:tblGrid>
              <a:tr h="370840">
                <a:tc>
                  <a:txBody>
                    <a:bodyPr/>
                    <a:lstStyle/>
                    <a:p>
                      <a:pPr algn="l"/>
                      <a:r>
                        <a:rPr lang="fr-FR" sz="2800" dirty="0"/>
                        <a:t>Intitulés</a:t>
                      </a:r>
                    </a:p>
                  </a:txBody>
                  <a:tcPr/>
                </a:tc>
                <a:tc>
                  <a:txBody>
                    <a:bodyPr/>
                    <a:lstStyle/>
                    <a:p>
                      <a:pPr algn="l"/>
                      <a:r>
                        <a:rPr lang="fr-FR" sz="2800" dirty="0"/>
                        <a:t>Pilote</a:t>
                      </a:r>
                    </a:p>
                  </a:txBody>
                  <a:tcPr/>
                </a:tc>
                <a:extLst>
                  <a:ext uri="{0D108BD9-81ED-4DB2-BD59-A6C34878D82A}">
                    <a16:rowId xmlns:a16="http://schemas.microsoft.com/office/drawing/2014/main" val="1961789809"/>
                  </a:ext>
                </a:extLst>
              </a:tr>
              <a:tr h="458685">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90899153"/>
                  </a:ext>
                </a:extLst>
              </a:tr>
              <a:tr h="458685">
                <a:tc>
                  <a:txBody>
                    <a:bodyPr/>
                    <a:lstStyle/>
                    <a:p>
                      <a:endParaRPr lang="fr-FR" dirty="0"/>
                    </a:p>
                  </a:txBody>
                  <a:tcPr/>
                </a:tc>
                <a:tc>
                  <a:txBody>
                    <a:bodyPr/>
                    <a:lstStyle/>
                    <a:p>
                      <a:endParaRPr lang="fr-FR" dirty="0"/>
                    </a:p>
                  </a:txBody>
                  <a:tcPr/>
                </a:tc>
                <a:extLst>
                  <a:ext uri="{0D108BD9-81ED-4DB2-BD59-A6C34878D82A}">
                    <a16:rowId xmlns:a16="http://schemas.microsoft.com/office/drawing/2014/main" val="501051396"/>
                  </a:ext>
                </a:extLst>
              </a:tr>
              <a:tr h="458685">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274500162"/>
                  </a:ext>
                </a:extLst>
              </a:tr>
              <a:tr h="458685">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535236170"/>
                  </a:ext>
                </a:extLst>
              </a:tr>
              <a:tr h="458685">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827745834"/>
                  </a:ext>
                </a:extLst>
              </a:tr>
              <a:tr h="458685">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496975050"/>
                  </a:ext>
                </a:extLst>
              </a:tr>
            </a:tbl>
          </a:graphicData>
        </a:graphic>
      </p:graphicFrame>
      <p:sp>
        <p:nvSpPr>
          <p:cNvPr id="9" name="Titre 1">
            <a:extLst>
              <a:ext uri="{FF2B5EF4-FFF2-40B4-BE49-F238E27FC236}">
                <a16:creationId xmlns:a16="http://schemas.microsoft.com/office/drawing/2014/main" id="{D48FE7F0-2D77-A98D-57FD-4B21CADF9866}"/>
              </a:ext>
            </a:extLst>
          </p:cNvPr>
          <p:cNvSpPr txBox="1">
            <a:spLocks/>
          </p:cNvSpPr>
          <p:nvPr/>
        </p:nvSpPr>
        <p:spPr>
          <a:xfrm>
            <a:off x="691239" y="1441535"/>
            <a:ext cx="10515600" cy="5493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b="1" dirty="0"/>
              <a:t>PLAN D’ACTIONS</a:t>
            </a:r>
          </a:p>
        </p:txBody>
      </p:sp>
      <p:sp>
        <p:nvSpPr>
          <p:cNvPr id="5" name="ZoneTexte 4">
            <a:extLst>
              <a:ext uri="{FF2B5EF4-FFF2-40B4-BE49-F238E27FC236}">
                <a16:creationId xmlns:a16="http://schemas.microsoft.com/office/drawing/2014/main" id="{9A81380E-438D-95A2-3540-3D0B80094C48}"/>
              </a:ext>
            </a:extLst>
          </p:cNvPr>
          <p:cNvSpPr txBox="1"/>
          <p:nvPr/>
        </p:nvSpPr>
        <p:spPr>
          <a:xfrm>
            <a:off x="691240" y="276848"/>
            <a:ext cx="10809515" cy="1292662"/>
          </a:xfrm>
          <a:prstGeom prst="rect">
            <a:avLst/>
          </a:prstGeom>
          <a:noFill/>
        </p:spPr>
        <p:txBody>
          <a:bodyPr wrap="square">
            <a:spAutoFit/>
          </a:bodyPr>
          <a:lstStyle/>
          <a:p>
            <a:pPr algn="ctr"/>
            <a:r>
              <a:rPr lang="fr-FR" sz="2000" b="1" i="0" dirty="0">
                <a:effectLst/>
                <a:latin typeface="Segoe UI" panose="020B0502040204020203" pitchFamily="34" charset="0"/>
              </a:rPr>
              <a:t>STATUT:</a:t>
            </a:r>
          </a:p>
          <a:p>
            <a:pPr algn="ctr"/>
            <a:endParaRPr lang="fr-FR" sz="2000" b="1" i="0" dirty="0">
              <a:effectLst/>
              <a:latin typeface="Segoe UI" panose="020B0502040204020203" pitchFamily="34" charset="0"/>
            </a:endParaRPr>
          </a:p>
          <a:p>
            <a:pPr algn="ctr"/>
            <a:r>
              <a:rPr lang="fr-FR" sz="2000" dirty="0">
                <a:latin typeface="Segoe UI" panose="020B0502040204020203" pitchFamily="34" charset="0"/>
              </a:rPr>
              <a:t>Evitable  </a:t>
            </a:r>
            <a:r>
              <a:rPr lang="fr-FR" sz="2000" dirty="0">
                <a:latin typeface="Segoe UI" panose="020B0502040204020203" pitchFamily="34" charset="0"/>
                <a:sym typeface="Symbol" panose="05050102010706020507" pitchFamily="18" charset="2"/>
              </a:rPr>
              <a:t></a:t>
            </a:r>
            <a:r>
              <a:rPr lang="fr-FR" sz="2000" dirty="0">
                <a:latin typeface="Segoe UI" panose="020B0502040204020203" pitchFamily="34" charset="0"/>
              </a:rPr>
              <a:t>        Probablement évitable </a:t>
            </a:r>
            <a:r>
              <a:rPr lang="fr-FR" sz="2000" dirty="0">
                <a:latin typeface="Segoe UI" panose="020B0502040204020203" pitchFamily="34" charset="0"/>
                <a:sym typeface="Symbol" panose="05050102010706020507" pitchFamily="18" charset="2"/>
              </a:rPr>
              <a:t>     </a:t>
            </a:r>
            <a:r>
              <a:rPr lang="fr-FR" sz="2000" dirty="0">
                <a:latin typeface="Segoe UI" panose="020B0502040204020203" pitchFamily="34" charset="0"/>
              </a:rPr>
              <a:t>Non évitable </a:t>
            </a:r>
            <a:r>
              <a:rPr lang="fr-FR" sz="2000" dirty="0">
                <a:latin typeface="Segoe UI" panose="020B0502040204020203" pitchFamily="34" charset="0"/>
                <a:sym typeface="Symbol" panose="05050102010706020507" pitchFamily="18" charset="2"/>
              </a:rPr>
              <a:t></a:t>
            </a:r>
            <a:r>
              <a:rPr lang="fr-FR" sz="2000" dirty="0">
                <a:latin typeface="Segoe UI" panose="020B0502040204020203" pitchFamily="34" charset="0"/>
              </a:rPr>
              <a:t>        Indéterminé </a:t>
            </a:r>
            <a:r>
              <a:rPr lang="fr-FR" sz="2000" dirty="0">
                <a:latin typeface="Segoe UI" panose="020B0502040204020203" pitchFamily="34" charset="0"/>
                <a:sym typeface="Symbol" panose="05050102010706020507" pitchFamily="18" charset="2"/>
              </a:rPr>
              <a:t></a:t>
            </a:r>
          </a:p>
          <a:p>
            <a:endParaRPr lang="fr-FR" dirty="0"/>
          </a:p>
        </p:txBody>
      </p:sp>
    </p:spTree>
    <p:extLst>
      <p:ext uri="{BB962C8B-B14F-4D97-AF65-F5344CB8AC3E}">
        <p14:creationId xmlns:p14="http://schemas.microsoft.com/office/powerpoint/2010/main" val="1807184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4A9543-ABF3-42B6-B077-4EE4EDF4E300}"/>
              </a:ext>
            </a:extLst>
          </p:cNvPr>
          <p:cNvSpPr>
            <a:spLocks noGrp="1"/>
          </p:cNvSpPr>
          <p:nvPr>
            <p:ph type="title"/>
          </p:nvPr>
        </p:nvSpPr>
        <p:spPr>
          <a:xfrm>
            <a:off x="838200" y="365126"/>
            <a:ext cx="10515600" cy="709695"/>
          </a:xfrm>
        </p:spPr>
        <p:txBody>
          <a:bodyPr>
            <a:normAutofit/>
          </a:bodyPr>
          <a:lstStyle/>
          <a:p>
            <a:r>
              <a:rPr lang="fr-FR" sz="3600" b="1" dirty="0"/>
              <a:t>CARACTERISTIQUES MATERNELLES</a:t>
            </a:r>
          </a:p>
        </p:txBody>
      </p:sp>
      <p:sp>
        <p:nvSpPr>
          <p:cNvPr id="3" name="Espace réservé du contenu 2">
            <a:extLst>
              <a:ext uri="{FF2B5EF4-FFF2-40B4-BE49-F238E27FC236}">
                <a16:creationId xmlns:a16="http://schemas.microsoft.com/office/drawing/2014/main" id="{41B7D813-9538-4950-A5A2-7DA9D4C974F0}"/>
              </a:ext>
            </a:extLst>
          </p:cNvPr>
          <p:cNvSpPr>
            <a:spLocks noGrp="1"/>
          </p:cNvSpPr>
          <p:nvPr>
            <p:ph idx="1"/>
          </p:nvPr>
        </p:nvSpPr>
        <p:spPr>
          <a:xfrm>
            <a:off x="838200" y="1415890"/>
            <a:ext cx="5257800" cy="4904705"/>
          </a:xfrm>
          <a:ln>
            <a:solidFill>
              <a:schemeClr val="accent5">
                <a:lumMod val="75000"/>
              </a:schemeClr>
            </a:solidFill>
          </a:ln>
        </p:spPr>
        <p:txBody>
          <a:bodyPr>
            <a:normAutofit/>
          </a:bodyPr>
          <a:lstStyle/>
          <a:p>
            <a:endParaRPr lang="fr-FR" sz="500" dirty="0"/>
          </a:p>
          <a:p>
            <a:r>
              <a:rPr lang="fr-FR" sz="2000" dirty="0"/>
              <a:t>Age : ………………ans</a:t>
            </a:r>
          </a:p>
          <a:p>
            <a:r>
              <a:rPr lang="fr-FR" sz="2000" dirty="0"/>
              <a:t>IMC : ……………… kg/m²</a:t>
            </a:r>
          </a:p>
          <a:p>
            <a:r>
              <a:rPr lang="fr-FR" sz="2000" dirty="0"/>
              <a:t>Parité :     Nullipare </a:t>
            </a:r>
            <a:r>
              <a:rPr lang="fr-FR" sz="2000" dirty="0">
                <a:sym typeface="Wingdings" panose="05000000000000000000" pitchFamily="2" charset="2"/>
              </a:rPr>
              <a:t>     </a:t>
            </a:r>
            <a:r>
              <a:rPr lang="fr-FR" sz="2000" dirty="0"/>
              <a:t>Multipare</a:t>
            </a:r>
            <a:r>
              <a:rPr lang="fr-FR" sz="2000" dirty="0">
                <a:sym typeface="Wingdings" panose="05000000000000000000" pitchFamily="2" charset="2"/>
              </a:rPr>
              <a:t> </a:t>
            </a:r>
            <a:endParaRPr lang="fr-FR" sz="2000" dirty="0"/>
          </a:p>
          <a:p>
            <a:r>
              <a:rPr lang="fr-FR" sz="2000" dirty="0"/>
              <a:t>Vulnérabilités</a:t>
            </a:r>
            <a:r>
              <a:rPr lang="fr-FR" sz="2000" dirty="0">
                <a:solidFill>
                  <a:srgbClr val="FF0000"/>
                </a:solidFill>
                <a:effectLst/>
                <a:ea typeface="Calibri" panose="020F0502020204030204" pitchFamily="34" charset="0"/>
              </a:rPr>
              <a:t>*</a:t>
            </a:r>
            <a:r>
              <a:rPr lang="fr-FR" sz="2000" dirty="0"/>
              <a:t> :     Oui </a:t>
            </a:r>
            <a:r>
              <a:rPr lang="fr-FR" sz="2000" dirty="0">
                <a:sym typeface="Wingdings" panose="05000000000000000000" pitchFamily="2" charset="2"/>
              </a:rPr>
              <a:t></a:t>
            </a:r>
            <a:r>
              <a:rPr lang="fr-FR" sz="2000" dirty="0"/>
              <a:t>     Non</a:t>
            </a:r>
            <a:r>
              <a:rPr lang="fr-FR" sz="2000" dirty="0">
                <a:sym typeface="Wingdings" panose="05000000000000000000" pitchFamily="2" charset="2"/>
              </a:rPr>
              <a:t></a:t>
            </a:r>
            <a:r>
              <a:rPr lang="fr-FR" sz="2000" dirty="0"/>
              <a:t> </a:t>
            </a:r>
          </a:p>
          <a:p>
            <a:pPr lvl="1">
              <a:buFont typeface="Wingdings" panose="05000000000000000000" pitchFamily="2" charset="2"/>
              <a:buChar char="Ø"/>
            </a:pPr>
            <a:r>
              <a:rPr lang="fr-FR" sz="2000" dirty="0"/>
              <a:t>Si oui, précisez : ……………… </a:t>
            </a:r>
          </a:p>
          <a:p>
            <a:pPr marL="457200" lvl="1" indent="0">
              <a:buNone/>
            </a:pPr>
            <a:endParaRPr lang="fr-FR" sz="2000" dirty="0"/>
          </a:p>
          <a:p>
            <a:pPr marL="0" indent="0">
              <a:buNone/>
            </a:pPr>
            <a:endParaRPr lang="fr-FR" sz="1600" dirty="0">
              <a:solidFill>
                <a:srgbClr val="FF0000"/>
              </a:solidFill>
              <a:effectLst/>
              <a:ea typeface="Calibri" panose="020F0502020204030204" pitchFamily="34" charset="0"/>
            </a:endParaRPr>
          </a:p>
          <a:p>
            <a:pPr marL="0" indent="0">
              <a:buNone/>
            </a:pPr>
            <a:endParaRPr lang="fr-FR" sz="1600" dirty="0">
              <a:solidFill>
                <a:srgbClr val="FF0000"/>
              </a:solidFill>
              <a:ea typeface="Calibri" panose="020F0502020204030204" pitchFamily="34" charset="0"/>
            </a:endParaRPr>
          </a:p>
          <a:p>
            <a:pPr marL="0" indent="0">
              <a:buNone/>
            </a:pPr>
            <a:endParaRPr lang="fr-FR" sz="1600" dirty="0">
              <a:solidFill>
                <a:srgbClr val="FF0000"/>
              </a:solidFill>
              <a:effectLst/>
              <a:ea typeface="Calibri" panose="020F0502020204030204" pitchFamily="34" charset="0"/>
            </a:endParaRPr>
          </a:p>
          <a:p>
            <a:pPr marL="0" indent="0">
              <a:buNone/>
            </a:pPr>
            <a:r>
              <a:rPr lang="fr-FR" sz="1600" dirty="0">
                <a:solidFill>
                  <a:srgbClr val="FF0000"/>
                </a:solidFill>
                <a:effectLst/>
                <a:ea typeface="Calibri" panose="020F0502020204030204" pitchFamily="34" charset="0"/>
              </a:rPr>
              <a:t>* </a:t>
            </a:r>
            <a:r>
              <a:rPr lang="fr-FR" sz="1400" i="1" u="sng" dirty="0">
                <a:effectLst/>
                <a:ea typeface="Calibri" panose="020F0502020204030204" pitchFamily="34" charset="0"/>
              </a:rPr>
              <a:t>Présence d’au moins un des éléments suivants : </a:t>
            </a:r>
            <a:r>
              <a:rPr lang="fr-FR" sz="1400" i="1" dirty="0">
                <a:effectLst/>
                <a:ea typeface="Calibri" panose="020F0502020204030204" pitchFamily="34" charset="0"/>
              </a:rPr>
              <a:t>addiction (tabac, alcool, toxicomanie, médicaments…), barrière linguistique, soutien familial ou amical restreint, moyens de transports limités, hébergement instable, faibles ressources financières, absence de couverture médicale ou absence de complémentaire, vulnérabilité psychique, victime de violence.</a:t>
            </a:r>
          </a:p>
          <a:p>
            <a:endParaRPr lang="fr-FR" sz="1600" i="1" dirty="0"/>
          </a:p>
          <a:p>
            <a:endParaRPr lang="fr-FR" sz="1600" i="1" dirty="0"/>
          </a:p>
          <a:p>
            <a:endParaRPr lang="fr-FR" sz="1800" i="1" dirty="0"/>
          </a:p>
        </p:txBody>
      </p:sp>
      <p:sp>
        <p:nvSpPr>
          <p:cNvPr id="10" name="ZoneTexte 9">
            <a:extLst>
              <a:ext uri="{FF2B5EF4-FFF2-40B4-BE49-F238E27FC236}">
                <a16:creationId xmlns:a16="http://schemas.microsoft.com/office/drawing/2014/main" id="{29EB1877-DB59-4780-805B-5070C59E27EE}"/>
              </a:ext>
            </a:extLst>
          </p:cNvPr>
          <p:cNvSpPr txBox="1"/>
          <p:nvPr/>
        </p:nvSpPr>
        <p:spPr>
          <a:xfrm>
            <a:off x="6639339" y="1825625"/>
            <a:ext cx="5075583" cy="2862322"/>
          </a:xfrm>
          <a:prstGeom prst="rect">
            <a:avLst/>
          </a:prstGeom>
          <a:noFill/>
        </p:spPr>
        <p:txBody>
          <a:bodyPr wrap="square" rtlCol="0">
            <a:spAutoFit/>
          </a:bodyPr>
          <a:lstStyle/>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p:txBody>
      </p:sp>
      <p:graphicFrame>
        <p:nvGraphicFramePr>
          <p:cNvPr id="11" name="Tableau 11">
            <a:extLst>
              <a:ext uri="{FF2B5EF4-FFF2-40B4-BE49-F238E27FC236}">
                <a16:creationId xmlns:a16="http://schemas.microsoft.com/office/drawing/2014/main" id="{7FE21110-52C5-464F-9735-262405F5E3B2}"/>
              </a:ext>
            </a:extLst>
          </p:cNvPr>
          <p:cNvGraphicFramePr>
            <a:graphicFrameLocks noGrp="1"/>
          </p:cNvGraphicFramePr>
          <p:nvPr>
            <p:extLst>
              <p:ext uri="{D42A27DB-BD31-4B8C-83A1-F6EECF244321}">
                <p14:modId xmlns:p14="http://schemas.microsoft.com/office/powerpoint/2010/main" val="561131181"/>
              </p:ext>
            </p:extLst>
          </p:nvPr>
        </p:nvGraphicFramePr>
        <p:xfrm>
          <a:off x="6639339" y="1424475"/>
          <a:ext cx="4714461" cy="4896120"/>
        </p:xfrm>
        <a:graphic>
          <a:graphicData uri="http://schemas.openxmlformats.org/drawingml/2006/table">
            <a:tbl>
              <a:tblPr firstRow="1" bandRow="1">
                <a:tableStyleId>{8799B23B-EC83-4686-B30A-512413B5E67A}</a:tableStyleId>
              </a:tblPr>
              <a:tblGrid>
                <a:gridCol w="3403020">
                  <a:extLst>
                    <a:ext uri="{9D8B030D-6E8A-4147-A177-3AD203B41FA5}">
                      <a16:colId xmlns:a16="http://schemas.microsoft.com/office/drawing/2014/main" val="1840619654"/>
                    </a:ext>
                  </a:extLst>
                </a:gridCol>
                <a:gridCol w="641683">
                  <a:extLst>
                    <a:ext uri="{9D8B030D-6E8A-4147-A177-3AD203B41FA5}">
                      <a16:colId xmlns:a16="http://schemas.microsoft.com/office/drawing/2014/main" val="2965267141"/>
                    </a:ext>
                  </a:extLst>
                </a:gridCol>
                <a:gridCol w="669758">
                  <a:extLst>
                    <a:ext uri="{9D8B030D-6E8A-4147-A177-3AD203B41FA5}">
                      <a16:colId xmlns:a16="http://schemas.microsoft.com/office/drawing/2014/main" val="3209180254"/>
                    </a:ext>
                  </a:extLst>
                </a:gridCol>
              </a:tblGrid>
              <a:tr h="38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Antécédents maternels</a:t>
                      </a:r>
                    </a:p>
                  </a:txBody>
                  <a:tcP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noFill/>
                  </a:tcPr>
                </a:tc>
                <a:tc>
                  <a:txBody>
                    <a:bodyPr/>
                    <a:lstStyle/>
                    <a:p>
                      <a:r>
                        <a:rPr lang="fr-FR" sz="2000" b="1" dirty="0">
                          <a:solidFill>
                            <a:schemeClr val="tx1"/>
                          </a:solidFill>
                        </a:rPr>
                        <a:t>Oui</a:t>
                      </a:r>
                    </a:p>
                  </a:txBody>
                  <a:tcPr>
                    <a:lnT w="12700" cap="flat" cmpd="sng" algn="ctr">
                      <a:solidFill>
                        <a:schemeClr val="accent3"/>
                      </a:solidFill>
                      <a:prstDash val="solid"/>
                      <a:round/>
                      <a:headEnd type="none" w="med" len="med"/>
                      <a:tailEnd type="none" w="med" len="med"/>
                    </a:lnT>
                    <a:noFill/>
                  </a:tcPr>
                </a:tc>
                <a:tc>
                  <a:txBody>
                    <a:bodyPr/>
                    <a:lstStyle/>
                    <a:p>
                      <a:r>
                        <a:rPr lang="fr-FR" sz="2000" b="1" dirty="0">
                          <a:solidFill>
                            <a:schemeClr val="tx1"/>
                          </a:solidFill>
                        </a:rPr>
                        <a:t>Non</a:t>
                      </a:r>
                    </a:p>
                  </a:txBody>
                  <a:tcP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noFill/>
                  </a:tcPr>
                </a:tc>
                <a:extLst>
                  <a:ext uri="{0D108BD9-81ED-4DB2-BD59-A6C34878D82A}">
                    <a16:rowId xmlns:a16="http://schemas.microsoft.com/office/drawing/2014/main" val="484151553"/>
                  </a:ext>
                </a:extLst>
              </a:tr>
              <a:tr h="3612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Allo-immunisation</a:t>
                      </a:r>
                    </a:p>
                  </a:txBody>
                  <a:tcPr>
                    <a:lnL w="12700" cap="flat" cmpd="sng" algn="ctr">
                      <a:solidFill>
                        <a:schemeClr val="accent3"/>
                      </a:solidFill>
                      <a:prstDash val="solid"/>
                      <a:round/>
                      <a:headEnd type="none" w="med" len="med"/>
                      <a:tailEnd type="none" w="med" len="med"/>
                    </a:lnL>
                  </a:tcPr>
                </a:tc>
                <a:tc>
                  <a:txBody>
                    <a:bodyPr/>
                    <a:lstStyle/>
                    <a:p>
                      <a:endParaRPr lang="fr-FR" sz="2000" dirty="0"/>
                    </a:p>
                  </a:txBody>
                  <a:tcPr/>
                </a:tc>
                <a:tc>
                  <a:txBody>
                    <a:bodyPr/>
                    <a:lstStyle/>
                    <a:p>
                      <a:endParaRPr lang="fr-FR" sz="20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76525546"/>
                  </a:ext>
                </a:extLst>
              </a:tr>
              <a:tr h="2432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Antécédent de dystocie </a:t>
                      </a:r>
                    </a:p>
                  </a:txBody>
                  <a:tcPr>
                    <a:lnL w="12700" cap="flat" cmpd="sng" algn="ctr">
                      <a:solidFill>
                        <a:schemeClr val="accent3"/>
                      </a:solidFill>
                      <a:prstDash val="solid"/>
                      <a:round/>
                      <a:headEnd type="none" w="med" len="med"/>
                      <a:tailEnd type="none" w="med" len="med"/>
                    </a:lnL>
                  </a:tcPr>
                </a:tc>
                <a:tc>
                  <a:txBody>
                    <a:bodyPr/>
                    <a:lstStyle/>
                    <a:p>
                      <a:endParaRPr lang="fr-FR" sz="2000" dirty="0"/>
                    </a:p>
                  </a:txBody>
                  <a:tcPr/>
                </a:tc>
                <a:tc>
                  <a:txBody>
                    <a:bodyPr/>
                    <a:lstStyle/>
                    <a:p>
                      <a:endParaRPr lang="fr-FR" sz="20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24612399"/>
                  </a:ext>
                </a:extLst>
              </a:tr>
              <a:tr h="2976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Antécédent de mort néonatale </a:t>
                      </a:r>
                    </a:p>
                  </a:txBody>
                  <a:tcPr>
                    <a:lnL w="12700" cap="flat" cmpd="sng" algn="ctr">
                      <a:solidFill>
                        <a:schemeClr val="accent3"/>
                      </a:solidFill>
                      <a:prstDash val="solid"/>
                      <a:round/>
                      <a:headEnd type="none" w="med" len="med"/>
                      <a:tailEnd type="none" w="med" len="med"/>
                    </a:lnL>
                  </a:tcPr>
                </a:tc>
                <a:tc>
                  <a:txBody>
                    <a:bodyPr/>
                    <a:lstStyle/>
                    <a:p>
                      <a:endParaRPr lang="fr-FR" sz="2000"/>
                    </a:p>
                  </a:txBody>
                  <a:tcPr/>
                </a:tc>
                <a:tc>
                  <a:txBody>
                    <a:bodyPr/>
                    <a:lstStyle/>
                    <a:p>
                      <a:endParaRPr lang="fr-FR" sz="20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687636368"/>
                  </a:ext>
                </a:extLst>
              </a:tr>
              <a:tr h="245932">
                <a:tc>
                  <a:txBody>
                    <a:bodyPr/>
                    <a:lstStyle/>
                    <a:p>
                      <a:r>
                        <a:rPr lang="fr-FR" sz="1800" kern="1200" dirty="0">
                          <a:solidFill>
                            <a:schemeClr val="tx1"/>
                          </a:solidFill>
                          <a:effectLst/>
                          <a:latin typeface="+mn-lt"/>
                          <a:ea typeface="+mn-ea"/>
                          <a:cs typeface="+mn-cs"/>
                        </a:rPr>
                        <a:t>Diabète antérieur à la grossesse </a:t>
                      </a:r>
                      <a:endParaRPr lang="fr-FR" sz="1800" dirty="0"/>
                    </a:p>
                  </a:txBody>
                  <a:tcPr>
                    <a:lnL w="12700" cap="flat" cmpd="sng" algn="ctr">
                      <a:solidFill>
                        <a:schemeClr val="accent3"/>
                      </a:solidFill>
                      <a:prstDash val="solid"/>
                      <a:round/>
                      <a:headEnd type="none" w="med" len="med"/>
                      <a:tailEnd type="none" w="med" len="med"/>
                    </a:lnL>
                  </a:tcPr>
                </a:tc>
                <a:tc>
                  <a:txBody>
                    <a:bodyPr/>
                    <a:lstStyle/>
                    <a:p>
                      <a:endParaRPr lang="fr-FR" sz="2000" dirty="0"/>
                    </a:p>
                  </a:txBody>
                  <a:tcPr/>
                </a:tc>
                <a:tc>
                  <a:txBody>
                    <a:bodyPr/>
                    <a:lstStyle/>
                    <a:p>
                      <a:endParaRPr lang="fr-FR" sz="20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94116139"/>
                  </a:ext>
                </a:extLst>
              </a:tr>
              <a:tr h="499048">
                <a:tc>
                  <a:txBody>
                    <a:bodyPr/>
                    <a:lstStyle/>
                    <a:p>
                      <a:r>
                        <a:rPr lang="fr-FR" sz="1800" kern="1200" dirty="0">
                          <a:solidFill>
                            <a:schemeClr val="tx1"/>
                          </a:solidFill>
                          <a:effectLst/>
                          <a:latin typeface="+mn-lt"/>
                          <a:ea typeface="+mn-ea"/>
                          <a:cs typeface="+mn-cs"/>
                        </a:rPr>
                        <a:t>Dysthyroïdies antérieures à la grossesse </a:t>
                      </a:r>
                      <a:endParaRPr lang="fr-FR" sz="1800" dirty="0"/>
                    </a:p>
                  </a:txBody>
                  <a:tcPr>
                    <a:lnL w="12700" cap="flat" cmpd="sng" algn="ctr">
                      <a:solidFill>
                        <a:schemeClr val="accent3"/>
                      </a:solidFill>
                      <a:prstDash val="solid"/>
                      <a:round/>
                      <a:headEnd type="none" w="med" len="med"/>
                      <a:tailEnd type="none" w="med" len="med"/>
                    </a:lnL>
                  </a:tcPr>
                </a:tc>
                <a:tc>
                  <a:txBody>
                    <a:bodyPr/>
                    <a:lstStyle/>
                    <a:p>
                      <a:endParaRPr lang="fr-FR" sz="2000" dirty="0"/>
                    </a:p>
                  </a:txBody>
                  <a:tcPr/>
                </a:tc>
                <a:tc>
                  <a:txBody>
                    <a:bodyPr/>
                    <a:lstStyle/>
                    <a:p>
                      <a:endParaRPr lang="fr-FR" sz="200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400564535"/>
                  </a:ext>
                </a:extLst>
              </a:tr>
              <a:tr h="415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Fausses couches répétées </a:t>
                      </a:r>
                      <a:r>
                        <a:rPr lang="fr-FR" sz="1800" kern="1200" dirty="0">
                          <a:solidFill>
                            <a:schemeClr val="tx1"/>
                          </a:solidFill>
                          <a:effectLst/>
                          <a:latin typeface="+mn-lt"/>
                          <a:ea typeface="+mn-ea"/>
                          <a:cs typeface="+mn-cs"/>
                        </a:rPr>
                        <a:t>≥</a:t>
                      </a:r>
                      <a:r>
                        <a:rPr lang="fr-FR" sz="1800" dirty="0"/>
                        <a:t> 3 </a:t>
                      </a:r>
                    </a:p>
                  </a:txBody>
                  <a:tcPr>
                    <a:lnL w="12700" cap="flat" cmpd="sng" algn="ctr">
                      <a:solidFill>
                        <a:schemeClr val="accent3"/>
                      </a:solidFill>
                      <a:prstDash val="solid"/>
                      <a:round/>
                      <a:headEnd type="none" w="med" len="med"/>
                      <a:tailEnd type="none" w="med" len="med"/>
                    </a:lnL>
                  </a:tcPr>
                </a:tc>
                <a:tc>
                  <a:txBody>
                    <a:bodyPr/>
                    <a:lstStyle/>
                    <a:p>
                      <a:endParaRPr lang="fr-FR" sz="2000" dirty="0"/>
                    </a:p>
                  </a:txBody>
                  <a:tcPr/>
                </a:tc>
                <a:tc>
                  <a:txBody>
                    <a:bodyPr/>
                    <a:lstStyle/>
                    <a:p>
                      <a:endParaRPr lang="fr-FR" sz="200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897233256"/>
                  </a:ext>
                </a:extLst>
              </a:tr>
              <a:tr h="304800">
                <a:tc>
                  <a:txBody>
                    <a:bodyPr/>
                    <a:lstStyle/>
                    <a:p>
                      <a:r>
                        <a:rPr lang="fr-FR" sz="1800" kern="1200" dirty="0">
                          <a:solidFill>
                            <a:schemeClr val="tx1"/>
                          </a:solidFill>
                          <a:effectLst/>
                          <a:latin typeface="+mn-lt"/>
                          <a:ea typeface="+mn-ea"/>
                          <a:cs typeface="+mn-cs"/>
                        </a:rPr>
                        <a:t>Utérus cicatriciel </a:t>
                      </a:r>
                      <a:endParaRPr lang="fr-FR" sz="1800" dirty="0"/>
                    </a:p>
                  </a:txBody>
                  <a:tcPr>
                    <a:lnL w="12700" cap="flat" cmpd="sng" algn="ctr">
                      <a:solidFill>
                        <a:schemeClr val="accent3"/>
                      </a:solidFill>
                      <a:prstDash val="solid"/>
                      <a:round/>
                      <a:headEnd type="none" w="med" len="med"/>
                      <a:tailEnd type="none" w="med" len="med"/>
                    </a:lnL>
                  </a:tcPr>
                </a:tc>
                <a:tc>
                  <a:txBody>
                    <a:bodyPr/>
                    <a:lstStyle/>
                    <a:p>
                      <a:endParaRPr lang="fr-FR" sz="2000" dirty="0"/>
                    </a:p>
                  </a:txBody>
                  <a:tcPr/>
                </a:tc>
                <a:tc>
                  <a:txBody>
                    <a:bodyPr/>
                    <a:lstStyle/>
                    <a:p>
                      <a:endParaRPr lang="fr-FR" sz="2000" dirty="0"/>
                    </a:p>
                  </a:txBody>
                  <a:tcP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814190965"/>
                  </a:ext>
                </a:extLst>
              </a:tr>
              <a:tr h="521149">
                <a:tc gridSpan="3">
                  <a:txBody>
                    <a:bodyPr/>
                    <a:lstStyle/>
                    <a:p>
                      <a:r>
                        <a:rPr lang="fr-FR" sz="1800" dirty="0"/>
                        <a:t>Autre antécédent significatif, précisez : …..</a:t>
                      </a:r>
                    </a:p>
                    <a:p>
                      <a:endParaRPr lang="fr-FR" sz="1800" dirty="0"/>
                    </a:p>
                    <a:p>
                      <a:endParaRPr lang="fr-FR" sz="1800" dirty="0"/>
                    </a:p>
                    <a:p>
                      <a:endParaRPr lang="fr-FR" sz="1800" dirty="0"/>
                    </a:p>
                    <a:p>
                      <a:endParaRPr lang="fr-FR" sz="1800" dirty="0"/>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hMerge="1">
                  <a:txBody>
                    <a:bodyPr/>
                    <a:lstStyle/>
                    <a:p>
                      <a:endParaRPr lang="fr-FR" sz="2000" dirty="0"/>
                    </a:p>
                  </a:txBody>
                  <a:tcPr>
                    <a:lnB w="12700" cap="flat" cmpd="sng" algn="ctr">
                      <a:solidFill>
                        <a:schemeClr val="accent3"/>
                      </a:solidFill>
                      <a:prstDash val="solid"/>
                      <a:round/>
                      <a:headEnd type="none" w="med" len="med"/>
                      <a:tailEnd type="none" w="med" len="med"/>
                    </a:lnB>
                  </a:tcPr>
                </a:tc>
                <a:tc hMerge="1">
                  <a:txBody>
                    <a:bodyPr/>
                    <a:lstStyle/>
                    <a:p>
                      <a:endParaRPr lang="fr-FR" sz="2000" dirty="0"/>
                    </a:p>
                  </a:txBody>
                  <a:tcPr>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953966638"/>
                  </a:ext>
                </a:extLst>
              </a:tr>
            </a:tbl>
          </a:graphicData>
        </a:graphic>
      </p:graphicFrame>
      <p:sp>
        <p:nvSpPr>
          <p:cNvPr id="4" name="Espace réservé du numéro de diapositive 3">
            <a:extLst>
              <a:ext uri="{FF2B5EF4-FFF2-40B4-BE49-F238E27FC236}">
                <a16:creationId xmlns:a16="http://schemas.microsoft.com/office/drawing/2014/main" id="{28F058B6-538D-464F-A3CE-C7E3D5EF03CF}"/>
              </a:ext>
            </a:extLst>
          </p:cNvPr>
          <p:cNvSpPr>
            <a:spLocks noGrp="1"/>
          </p:cNvSpPr>
          <p:nvPr>
            <p:ph type="sldNum" sz="quarter" idx="12"/>
          </p:nvPr>
        </p:nvSpPr>
        <p:spPr/>
        <p:txBody>
          <a:bodyPr/>
          <a:lstStyle/>
          <a:p>
            <a:fld id="{1F296CD6-F585-4F4E-9BDC-72E84E04FBD4}" type="slidenum">
              <a:rPr lang="fr-FR" smtClean="0"/>
              <a:t>3</a:t>
            </a:fld>
            <a:endParaRPr lang="fr-FR"/>
          </a:p>
        </p:txBody>
      </p:sp>
    </p:spTree>
    <p:extLst>
      <p:ext uri="{BB962C8B-B14F-4D97-AF65-F5344CB8AC3E}">
        <p14:creationId xmlns:p14="http://schemas.microsoft.com/office/powerpoint/2010/main" val="4072327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6DCB1A78-6B6E-446C-BC3F-5591F2E86B9B}"/>
              </a:ext>
            </a:extLst>
          </p:cNvPr>
          <p:cNvSpPr>
            <a:spLocks noGrp="1"/>
          </p:cNvSpPr>
          <p:nvPr>
            <p:ph idx="1"/>
          </p:nvPr>
        </p:nvSpPr>
        <p:spPr>
          <a:xfrm>
            <a:off x="674914" y="1266105"/>
            <a:ext cx="11125200" cy="4898961"/>
          </a:xfrm>
          <a:ln>
            <a:solidFill>
              <a:schemeClr val="accent5">
                <a:lumMod val="75000"/>
              </a:schemeClr>
            </a:solidFill>
          </a:ln>
        </p:spPr>
        <p:txBody>
          <a:bodyPr>
            <a:normAutofit fontScale="92500" lnSpcReduction="20000"/>
          </a:bodyPr>
          <a:lstStyle/>
          <a:p>
            <a:endParaRPr lang="fr-FR" sz="500" dirty="0"/>
          </a:p>
          <a:p>
            <a:r>
              <a:rPr lang="fr-FR" sz="2900" b="1" dirty="0"/>
              <a:t>Grossesse multiple :     </a:t>
            </a:r>
            <a:r>
              <a:rPr lang="fr-FR" sz="2900" dirty="0"/>
              <a:t>Oui </a:t>
            </a:r>
            <a:r>
              <a:rPr lang="fr-FR" sz="2900" dirty="0">
                <a:sym typeface="Wingdings" panose="05000000000000000000" pitchFamily="2" charset="2"/>
              </a:rPr>
              <a:t>     </a:t>
            </a:r>
            <a:r>
              <a:rPr lang="fr-FR" sz="2900" dirty="0"/>
              <a:t>Non</a:t>
            </a:r>
            <a:r>
              <a:rPr lang="fr-FR" sz="2900" dirty="0">
                <a:sym typeface="Wingdings" panose="05000000000000000000" pitchFamily="2" charset="2"/>
              </a:rPr>
              <a:t> </a:t>
            </a:r>
          </a:p>
          <a:p>
            <a:pPr lvl="1">
              <a:buFont typeface="Wingdings" panose="05000000000000000000" pitchFamily="2" charset="2"/>
              <a:buChar char="Ø"/>
            </a:pPr>
            <a:r>
              <a:rPr lang="fr-FR" sz="2600" dirty="0"/>
              <a:t>Si oui, nombre de fœtus : ……..</a:t>
            </a:r>
          </a:p>
          <a:p>
            <a:pPr lvl="1">
              <a:buFont typeface="Wingdings" panose="05000000000000000000" pitchFamily="2" charset="2"/>
              <a:buChar char="Ø"/>
            </a:pPr>
            <a:r>
              <a:rPr lang="fr-FR" sz="2600" dirty="0"/>
              <a:t>Type de gémellité :   _______choriale    ______amniotique</a:t>
            </a:r>
            <a:br>
              <a:rPr lang="fr-FR" sz="2600" dirty="0"/>
            </a:br>
            <a:endParaRPr lang="fr-FR" sz="1600" dirty="0"/>
          </a:p>
          <a:p>
            <a:r>
              <a:rPr lang="fr-FR" sz="2900" b="1" dirty="0"/>
              <a:t>Suivi régulier :     </a:t>
            </a:r>
            <a:r>
              <a:rPr lang="fr-FR" sz="2900" dirty="0"/>
              <a:t>Oui </a:t>
            </a:r>
            <a:r>
              <a:rPr lang="fr-FR" sz="2900" dirty="0">
                <a:sym typeface="Wingdings" panose="05000000000000000000" pitchFamily="2" charset="2"/>
              </a:rPr>
              <a:t></a:t>
            </a:r>
            <a:r>
              <a:rPr lang="fr-FR" sz="2900" dirty="0"/>
              <a:t>     Non</a:t>
            </a:r>
            <a:r>
              <a:rPr lang="fr-FR" sz="2900" dirty="0">
                <a:sym typeface="Wingdings" panose="05000000000000000000" pitchFamily="2" charset="2"/>
              </a:rPr>
              <a:t></a:t>
            </a:r>
            <a:r>
              <a:rPr lang="fr-FR" sz="2900" dirty="0"/>
              <a:t> </a:t>
            </a:r>
          </a:p>
          <a:p>
            <a:pPr lvl="1">
              <a:buFont typeface="Wingdings" panose="05000000000000000000" pitchFamily="2" charset="2"/>
              <a:buChar char="Ø"/>
            </a:pPr>
            <a:r>
              <a:rPr lang="fr-FR" sz="2600" dirty="0"/>
              <a:t>Suivi par :     SF </a:t>
            </a:r>
            <a:r>
              <a:rPr lang="fr-FR" sz="2600" dirty="0">
                <a:sym typeface="Wingdings" panose="05000000000000000000" pitchFamily="2" charset="2"/>
              </a:rPr>
              <a:t>   </a:t>
            </a:r>
            <a:r>
              <a:rPr lang="fr-FR" sz="2600" dirty="0"/>
              <a:t>  GO </a:t>
            </a:r>
            <a:r>
              <a:rPr lang="fr-FR" sz="2600" dirty="0">
                <a:sym typeface="Wingdings" panose="05000000000000000000" pitchFamily="2" charset="2"/>
              </a:rPr>
              <a:t>   </a:t>
            </a:r>
            <a:r>
              <a:rPr lang="fr-FR" sz="2600" dirty="0"/>
              <a:t>  Généraliste </a:t>
            </a:r>
            <a:r>
              <a:rPr lang="fr-FR" sz="2600" dirty="0">
                <a:sym typeface="Wingdings" panose="05000000000000000000" pitchFamily="2" charset="2"/>
              </a:rPr>
              <a:t></a:t>
            </a:r>
            <a:r>
              <a:rPr lang="fr-FR" sz="2600" dirty="0"/>
              <a:t> </a:t>
            </a:r>
          </a:p>
          <a:p>
            <a:pPr lvl="1">
              <a:buFont typeface="Wingdings" panose="05000000000000000000" pitchFamily="2" charset="2"/>
              <a:buChar char="Ø"/>
            </a:pPr>
            <a:r>
              <a:rPr lang="fr-FR" sz="2600" dirty="0"/>
              <a:t>Type de suivi :     Libéral </a:t>
            </a:r>
            <a:r>
              <a:rPr lang="fr-FR" sz="2600" dirty="0">
                <a:sym typeface="Wingdings" panose="05000000000000000000" pitchFamily="2" charset="2"/>
              </a:rPr>
              <a:t></a:t>
            </a:r>
            <a:r>
              <a:rPr lang="fr-FR" sz="2600" dirty="0"/>
              <a:t>     Hospitalier </a:t>
            </a:r>
            <a:r>
              <a:rPr lang="fr-FR" sz="2600" dirty="0">
                <a:sym typeface="Wingdings" panose="05000000000000000000" pitchFamily="2" charset="2"/>
              </a:rPr>
              <a:t></a:t>
            </a:r>
            <a:r>
              <a:rPr lang="fr-FR" sz="2600" dirty="0"/>
              <a:t> </a:t>
            </a:r>
          </a:p>
          <a:p>
            <a:pPr marL="457200" lvl="1" indent="0">
              <a:buNone/>
            </a:pPr>
            <a:endParaRPr lang="fr-FR" sz="1600" dirty="0"/>
          </a:p>
          <a:p>
            <a:r>
              <a:rPr lang="fr-FR" sz="2900" b="1" dirty="0"/>
              <a:t>Informations sur le suivi de la grossesse disponibles :    </a:t>
            </a:r>
            <a:r>
              <a:rPr lang="fr-FR" sz="2900" dirty="0"/>
              <a:t>Oui </a:t>
            </a:r>
            <a:r>
              <a:rPr lang="fr-FR" sz="2900" dirty="0">
                <a:sym typeface="Wingdings" panose="05000000000000000000" pitchFamily="2" charset="2"/>
              </a:rPr>
              <a:t></a:t>
            </a:r>
            <a:r>
              <a:rPr lang="fr-FR" sz="2900" dirty="0"/>
              <a:t>     Non</a:t>
            </a:r>
            <a:r>
              <a:rPr lang="fr-FR" sz="2900" dirty="0">
                <a:sym typeface="Wingdings" panose="05000000000000000000" pitchFamily="2" charset="2"/>
              </a:rPr>
              <a:t></a:t>
            </a:r>
            <a:r>
              <a:rPr lang="fr-FR" sz="2900" dirty="0"/>
              <a:t> </a:t>
            </a:r>
          </a:p>
          <a:p>
            <a:endParaRPr lang="fr-FR" sz="1600" b="1" dirty="0"/>
          </a:p>
          <a:p>
            <a:r>
              <a:rPr lang="fr-FR" sz="2900" b="1" dirty="0"/>
              <a:t>Prise de médicaments à risque</a:t>
            </a:r>
            <a:r>
              <a:rPr lang="fr-FR" sz="2900" b="1" dirty="0">
                <a:solidFill>
                  <a:srgbClr val="FF0000"/>
                </a:solidFill>
                <a:effectLst/>
                <a:ea typeface="Calibri" panose="020F0502020204030204" pitchFamily="34" charset="0"/>
              </a:rPr>
              <a:t>*</a:t>
            </a:r>
            <a:r>
              <a:rPr lang="fr-FR" sz="2900" b="1" dirty="0"/>
              <a:t> durant la grossesse :    </a:t>
            </a:r>
            <a:r>
              <a:rPr lang="fr-FR" sz="2900" dirty="0"/>
              <a:t>Oui </a:t>
            </a:r>
            <a:r>
              <a:rPr lang="fr-FR" sz="2900" dirty="0">
                <a:sym typeface="Wingdings" panose="05000000000000000000" pitchFamily="2" charset="2"/>
              </a:rPr>
              <a:t></a:t>
            </a:r>
            <a:r>
              <a:rPr lang="fr-FR" sz="2900" dirty="0"/>
              <a:t>     Non</a:t>
            </a:r>
            <a:r>
              <a:rPr lang="fr-FR" sz="2900" dirty="0">
                <a:sym typeface="Wingdings" panose="05000000000000000000" pitchFamily="2" charset="2"/>
              </a:rPr>
              <a:t></a:t>
            </a:r>
            <a:r>
              <a:rPr lang="fr-FR" sz="2900" dirty="0"/>
              <a:t> </a:t>
            </a:r>
          </a:p>
          <a:p>
            <a:pPr lvl="1">
              <a:buFont typeface="Wingdings" panose="05000000000000000000" pitchFamily="2" charset="2"/>
              <a:buChar char="Ø"/>
            </a:pPr>
            <a:r>
              <a:rPr lang="fr-FR" sz="2600" dirty="0"/>
              <a:t>Si oui, précisez : ……………… </a:t>
            </a:r>
          </a:p>
          <a:p>
            <a:pPr marL="0" indent="0">
              <a:buNone/>
            </a:pPr>
            <a:r>
              <a:rPr lang="fr-FR" sz="2200" i="1" dirty="0">
                <a:solidFill>
                  <a:srgbClr val="FF0000"/>
                </a:solidFill>
                <a:effectLst/>
                <a:ea typeface="Calibri" panose="020F0502020204030204" pitchFamily="34" charset="0"/>
              </a:rPr>
              <a:t>*</a:t>
            </a:r>
            <a:r>
              <a:rPr lang="fr-FR" sz="2200" i="1" dirty="0">
                <a:effectLst/>
                <a:ea typeface="Calibri" panose="020F0502020204030204" pitchFamily="34" charset="0"/>
              </a:rPr>
              <a:t>AINS, antidépresseurs, antiépileptiques, antirétroviraux, ARAII, IEC, Isotrétinoïne, traitements du rejet de greffe de rein…</a:t>
            </a:r>
          </a:p>
        </p:txBody>
      </p:sp>
      <p:sp>
        <p:nvSpPr>
          <p:cNvPr id="11" name="Titre 1">
            <a:extLst>
              <a:ext uri="{FF2B5EF4-FFF2-40B4-BE49-F238E27FC236}">
                <a16:creationId xmlns:a16="http://schemas.microsoft.com/office/drawing/2014/main" id="{545BAB18-71ED-40F4-AB37-CDE51BAB094F}"/>
              </a:ext>
            </a:extLst>
          </p:cNvPr>
          <p:cNvSpPr>
            <a:spLocks noGrp="1"/>
          </p:cNvSpPr>
          <p:nvPr>
            <p:ph type="title"/>
          </p:nvPr>
        </p:nvSpPr>
        <p:spPr>
          <a:xfrm>
            <a:off x="838200" y="365126"/>
            <a:ext cx="10515600" cy="709695"/>
          </a:xfrm>
        </p:spPr>
        <p:txBody>
          <a:bodyPr>
            <a:normAutofit/>
          </a:bodyPr>
          <a:lstStyle/>
          <a:p>
            <a:r>
              <a:rPr lang="fr-FR" sz="3600" b="1" dirty="0"/>
              <a:t>SUIVI DE LA GROSSESSE (1)</a:t>
            </a:r>
          </a:p>
        </p:txBody>
      </p:sp>
      <p:sp>
        <p:nvSpPr>
          <p:cNvPr id="2" name="Espace réservé du numéro de diapositive 1">
            <a:extLst>
              <a:ext uri="{FF2B5EF4-FFF2-40B4-BE49-F238E27FC236}">
                <a16:creationId xmlns:a16="http://schemas.microsoft.com/office/drawing/2014/main" id="{10078A22-54A0-47F7-9960-F583EFAFEFC6}"/>
              </a:ext>
            </a:extLst>
          </p:cNvPr>
          <p:cNvSpPr>
            <a:spLocks noGrp="1"/>
          </p:cNvSpPr>
          <p:nvPr>
            <p:ph type="sldNum" sz="quarter" idx="12"/>
          </p:nvPr>
        </p:nvSpPr>
        <p:spPr/>
        <p:txBody>
          <a:bodyPr/>
          <a:lstStyle/>
          <a:p>
            <a:fld id="{1F296CD6-F585-4F4E-9BDC-72E84E04FBD4}" type="slidenum">
              <a:rPr lang="fr-FR" smtClean="0"/>
              <a:t>4</a:t>
            </a:fld>
            <a:endParaRPr lang="fr-FR"/>
          </a:p>
        </p:txBody>
      </p:sp>
    </p:spTree>
    <p:extLst>
      <p:ext uri="{BB962C8B-B14F-4D97-AF65-F5344CB8AC3E}">
        <p14:creationId xmlns:p14="http://schemas.microsoft.com/office/powerpoint/2010/main" val="927056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55D81-953C-82F5-8027-C5630937813F}"/>
            </a:ext>
          </a:extLst>
        </p:cNvPr>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5194FF6C-1138-CFCA-5C16-A6F40D8E74BC}"/>
              </a:ext>
            </a:extLst>
          </p:cNvPr>
          <p:cNvSpPr>
            <a:spLocks noGrp="1"/>
          </p:cNvSpPr>
          <p:nvPr>
            <p:ph idx="1"/>
          </p:nvPr>
        </p:nvSpPr>
        <p:spPr>
          <a:xfrm>
            <a:off x="674914" y="1266105"/>
            <a:ext cx="11125200" cy="4898961"/>
          </a:xfrm>
          <a:ln>
            <a:solidFill>
              <a:schemeClr val="accent5">
                <a:lumMod val="75000"/>
              </a:schemeClr>
            </a:solidFill>
          </a:ln>
        </p:spPr>
        <p:txBody>
          <a:bodyPr>
            <a:normAutofit/>
          </a:bodyPr>
          <a:lstStyle/>
          <a:p>
            <a:endParaRPr lang="fr-FR" sz="500" dirty="0"/>
          </a:p>
          <a:p>
            <a:r>
              <a:rPr lang="fr-FR" b="1" dirty="0"/>
              <a:t>Echographies réalisées </a:t>
            </a:r>
            <a:r>
              <a:rPr lang="fr-FR" sz="3200" b="1" dirty="0"/>
              <a:t>:     </a:t>
            </a:r>
            <a:r>
              <a:rPr lang="fr-FR" sz="3200" dirty="0"/>
              <a:t>T1 </a:t>
            </a:r>
            <a:r>
              <a:rPr lang="fr-FR" sz="3200" dirty="0">
                <a:sym typeface="Wingdings" panose="05000000000000000000" pitchFamily="2" charset="2"/>
              </a:rPr>
              <a:t>     T2      T3  </a:t>
            </a:r>
          </a:p>
          <a:p>
            <a:pPr marL="0" indent="0">
              <a:buNone/>
            </a:pPr>
            <a:endParaRPr lang="fr-FR" sz="2900" b="1" dirty="0"/>
          </a:p>
        </p:txBody>
      </p:sp>
      <p:sp>
        <p:nvSpPr>
          <p:cNvPr id="11" name="Titre 1">
            <a:extLst>
              <a:ext uri="{FF2B5EF4-FFF2-40B4-BE49-F238E27FC236}">
                <a16:creationId xmlns:a16="http://schemas.microsoft.com/office/drawing/2014/main" id="{DC3E73D8-A0BA-21FB-D432-B9F41134D5E0}"/>
              </a:ext>
            </a:extLst>
          </p:cNvPr>
          <p:cNvSpPr>
            <a:spLocks noGrp="1"/>
          </p:cNvSpPr>
          <p:nvPr>
            <p:ph type="title"/>
          </p:nvPr>
        </p:nvSpPr>
        <p:spPr>
          <a:xfrm>
            <a:off x="838200" y="365126"/>
            <a:ext cx="10515600" cy="709695"/>
          </a:xfrm>
        </p:spPr>
        <p:txBody>
          <a:bodyPr>
            <a:normAutofit/>
          </a:bodyPr>
          <a:lstStyle/>
          <a:p>
            <a:r>
              <a:rPr lang="fr-FR" sz="3600" b="1" dirty="0"/>
              <a:t>SUIVI DE LA GROSSESSE (2)</a:t>
            </a:r>
          </a:p>
        </p:txBody>
      </p:sp>
      <p:sp>
        <p:nvSpPr>
          <p:cNvPr id="2" name="Espace réservé du numéro de diapositive 1">
            <a:extLst>
              <a:ext uri="{FF2B5EF4-FFF2-40B4-BE49-F238E27FC236}">
                <a16:creationId xmlns:a16="http://schemas.microsoft.com/office/drawing/2014/main" id="{E8C2BFD7-2B82-3AC5-F90C-D36C3E62D21F}"/>
              </a:ext>
            </a:extLst>
          </p:cNvPr>
          <p:cNvSpPr>
            <a:spLocks noGrp="1"/>
          </p:cNvSpPr>
          <p:nvPr>
            <p:ph type="sldNum" sz="quarter" idx="12"/>
          </p:nvPr>
        </p:nvSpPr>
        <p:spPr/>
        <p:txBody>
          <a:bodyPr/>
          <a:lstStyle/>
          <a:p>
            <a:fld id="{1F296CD6-F585-4F4E-9BDC-72E84E04FBD4}" type="slidenum">
              <a:rPr lang="fr-FR" smtClean="0"/>
              <a:t>5</a:t>
            </a:fld>
            <a:endParaRPr lang="fr-FR"/>
          </a:p>
        </p:txBody>
      </p:sp>
    </p:spTree>
    <p:extLst>
      <p:ext uri="{BB962C8B-B14F-4D97-AF65-F5344CB8AC3E}">
        <p14:creationId xmlns:p14="http://schemas.microsoft.com/office/powerpoint/2010/main" val="1037592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1C5768A6-285F-4248-988A-E737E619D172}"/>
              </a:ext>
            </a:extLst>
          </p:cNvPr>
          <p:cNvSpPr>
            <a:spLocks noGrp="1"/>
          </p:cNvSpPr>
          <p:nvPr>
            <p:ph type="title"/>
          </p:nvPr>
        </p:nvSpPr>
        <p:spPr>
          <a:xfrm>
            <a:off x="838200" y="365126"/>
            <a:ext cx="10515600" cy="709695"/>
          </a:xfrm>
        </p:spPr>
        <p:txBody>
          <a:bodyPr>
            <a:normAutofit/>
          </a:bodyPr>
          <a:lstStyle/>
          <a:p>
            <a:r>
              <a:rPr lang="fr-FR" sz="3600" b="1" dirty="0"/>
              <a:t>SUIVI DE LA GROSSESSE (2)</a:t>
            </a:r>
          </a:p>
        </p:txBody>
      </p:sp>
      <p:sp>
        <p:nvSpPr>
          <p:cNvPr id="2" name="Espace réservé du numéro de diapositive 1">
            <a:extLst>
              <a:ext uri="{FF2B5EF4-FFF2-40B4-BE49-F238E27FC236}">
                <a16:creationId xmlns:a16="http://schemas.microsoft.com/office/drawing/2014/main" id="{6D7D4661-D971-464D-9AC8-FF6DB6728003}"/>
              </a:ext>
            </a:extLst>
          </p:cNvPr>
          <p:cNvSpPr>
            <a:spLocks noGrp="1"/>
          </p:cNvSpPr>
          <p:nvPr>
            <p:ph type="sldNum" sz="quarter" idx="12"/>
          </p:nvPr>
        </p:nvSpPr>
        <p:spPr/>
        <p:txBody>
          <a:bodyPr/>
          <a:lstStyle/>
          <a:p>
            <a:fld id="{1F296CD6-F585-4F4E-9BDC-72E84E04FBD4}" type="slidenum">
              <a:rPr lang="fr-FR" smtClean="0"/>
              <a:t>6</a:t>
            </a:fld>
            <a:endParaRPr lang="fr-FR" dirty="0"/>
          </a:p>
        </p:txBody>
      </p:sp>
      <p:sp>
        <p:nvSpPr>
          <p:cNvPr id="10" name="Espace réservé du contenu 2">
            <a:extLst>
              <a:ext uri="{FF2B5EF4-FFF2-40B4-BE49-F238E27FC236}">
                <a16:creationId xmlns:a16="http://schemas.microsoft.com/office/drawing/2014/main" id="{0E5F157B-0B67-763B-BA59-FDBDEB2A270D}"/>
              </a:ext>
            </a:extLst>
          </p:cNvPr>
          <p:cNvSpPr txBox="1">
            <a:spLocks/>
          </p:cNvSpPr>
          <p:nvPr/>
        </p:nvSpPr>
        <p:spPr>
          <a:xfrm>
            <a:off x="982317" y="947747"/>
            <a:ext cx="10227365" cy="4962505"/>
          </a:xfrm>
          <a:prstGeom prst="rect">
            <a:avLst/>
          </a:prstGeom>
          <a:ln>
            <a:solidFill>
              <a:schemeClr val="accent5">
                <a:lumMod val="75000"/>
              </a:schemeClr>
            </a:solidFill>
          </a:ln>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a:p>
            <a:r>
              <a:rPr lang="fr-FR" sz="2000" b="1" dirty="0"/>
              <a:t>Pathologie(s) gravidique(s): </a:t>
            </a:r>
            <a:r>
              <a:rPr lang="fr-FR" sz="2000" dirty="0"/>
              <a:t>Précisez le terme, la prise en charge et le suivi</a:t>
            </a:r>
          </a:p>
          <a:p>
            <a:pPr marL="0" indent="0">
              <a:buNone/>
            </a:pPr>
            <a:endParaRPr lang="fr-FR" sz="2000" b="1" dirty="0"/>
          </a:p>
          <a:p>
            <a:pPr marL="0" indent="0">
              <a:buNone/>
            </a:pPr>
            <a:endParaRPr lang="fr-FR" sz="2000" b="1" dirty="0"/>
          </a:p>
          <a:p>
            <a:pPr marL="0" indent="0">
              <a:buNone/>
            </a:pPr>
            <a:endParaRPr lang="fr-FR" sz="2000" b="1" dirty="0"/>
          </a:p>
          <a:p>
            <a:r>
              <a:rPr lang="fr-FR" sz="2000" b="1" dirty="0"/>
              <a:t>Pathologie(s) fœtale(s):</a:t>
            </a:r>
            <a:r>
              <a:rPr lang="fr-FR" sz="2000" dirty="0"/>
              <a:t> Précisez le terme, la prise en charge et le suivi</a:t>
            </a:r>
            <a:endParaRPr lang="fr-FR" sz="2000" b="1" dirty="0"/>
          </a:p>
          <a:p>
            <a:endParaRPr lang="fr-FR" sz="2000" b="1" dirty="0"/>
          </a:p>
          <a:p>
            <a:endParaRPr lang="fr-FR" sz="2000" b="1" dirty="0"/>
          </a:p>
          <a:p>
            <a:r>
              <a:rPr lang="fr-FR" sz="2000" b="1" dirty="0"/>
              <a:t>Avis CPDPN :  </a:t>
            </a:r>
            <a:r>
              <a:rPr lang="fr-FR" sz="2000" dirty="0"/>
              <a:t>Oui </a:t>
            </a:r>
            <a:r>
              <a:rPr lang="fr-FR" sz="2000" dirty="0">
                <a:sym typeface="Wingdings" panose="05000000000000000000" pitchFamily="2" charset="2"/>
              </a:rPr>
              <a:t>     Non  </a:t>
            </a:r>
          </a:p>
          <a:p>
            <a:endParaRPr lang="fr-FR" sz="2000" b="1" dirty="0">
              <a:solidFill>
                <a:prstClr val="black"/>
              </a:solidFill>
              <a:latin typeface="Calibri" panose="020F0502020204030204"/>
              <a:sym typeface="Wingdings" panose="05000000000000000000" pitchFamily="2" charset="2"/>
            </a:endParaRPr>
          </a:p>
          <a:p>
            <a:r>
              <a:rPr lang="fr-FR" sz="2000" b="1" dirty="0">
                <a:solidFill>
                  <a:prstClr val="black"/>
                </a:solidFill>
                <a:latin typeface="Calibri" panose="020F0502020204030204"/>
                <a:sym typeface="Wingdings" panose="05000000000000000000" pitchFamily="2" charset="2"/>
              </a:rPr>
              <a:t>Hospitalisations anténatales :  </a:t>
            </a:r>
            <a:r>
              <a:rPr lang="fr-FR" sz="2000" b="1" dirty="0"/>
              <a:t>   </a:t>
            </a:r>
            <a:r>
              <a:rPr lang="fr-FR" sz="2000" dirty="0"/>
              <a:t>Oui </a:t>
            </a:r>
            <a:r>
              <a:rPr lang="fr-FR" sz="2000" dirty="0">
                <a:sym typeface="Wingdings" panose="05000000000000000000" pitchFamily="2" charset="2"/>
              </a:rPr>
              <a:t>     Non  </a:t>
            </a:r>
          </a:p>
          <a:p>
            <a:pPr lvl="1">
              <a:buFont typeface="Wingdings" panose="05000000000000000000" pitchFamily="2" charset="2"/>
              <a:buChar char="Ø"/>
            </a:pPr>
            <a:r>
              <a:rPr lang="fr-FR" sz="2000" dirty="0">
                <a:sym typeface="Wingdings" panose="05000000000000000000" pitchFamily="2" charset="2"/>
              </a:rPr>
              <a:t>Motifs :     </a:t>
            </a:r>
          </a:p>
          <a:p>
            <a:pPr lvl="1">
              <a:buFont typeface="Wingdings" panose="05000000000000000000" pitchFamily="2" charset="2"/>
              <a:buChar char="Ø"/>
            </a:pPr>
            <a:r>
              <a:rPr lang="fr-FR" sz="2000" dirty="0">
                <a:sym typeface="Wingdings" panose="05000000000000000000" pitchFamily="2" charset="2"/>
              </a:rPr>
              <a:t>Terme:</a:t>
            </a:r>
          </a:p>
          <a:p>
            <a:pPr lvl="1">
              <a:buFont typeface="Wingdings" panose="05000000000000000000" pitchFamily="2" charset="2"/>
              <a:buChar char="Ø"/>
            </a:pPr>
            <a:r>
              <a:rPr lang="fr-FR" sz="2000" dirty="0">
                <a:sym typeface="Wingdings" panose="05000000000000000000" pitchFamily="2" charset="2"/>
              </a:rPr>
              <a:t>Diagnostic / </a:t>
            </a:r>
            <a:r>
              <a:rPr lang="fr-FR" sz="2000" dirty="0" err="1">
                <a:sym typeface="Wingdings" panose="05000000000000000000" pitchFamily="2" charset="2"/>
              </a:rPr>
              <a:t>ttt</a:t>
            </a:r>
            <a:r>
              <a:rPr lang="fr-FR" sz="2000" dirty="0">
                <a:sym typeface="Wingdings" panose="05000000000000000000" pitchFamily="2" charset="2"/>
              </a:rPr>
              <a:t>:</a:t>
            </a:r>
          </a:p>
          <a:p>
            <a:pPr lvl="1">
              <a:buFont typeface="Wingdings" panose="05000000000000000000" pitchFamily="2" charset="2"/>
              <a:buChar char="Ø"/>
            </a:pPr>
            <a:endParaRPr lang="fr-FR" sz="2000" dirty="0">
              <a:sym typeface="Wingdings" panose="05000000000000000000" pitchFamily="2" charset="2"/>
            </a:endParaRPr>
          </a:p>
          <a:p>
            <a:pPr lvl="1">
              <a:buFont typeface="Wingdings" panose="05000000000000000000" pitchFamily="2" charset="2"/>
              <a:buChar char="Ø"/>
            </a:pPr>
            <a:endParaRPr lang="fr-FR" sz="2000" dirty="0">
              <a:sym typeface="Wingdings" panose="05000000000000000000" pitchFamily="2" charset="2"/>
            </a:endParaRPr>
          </a:p>
          <a:p>
            <a:pPr lvl="1">
              <a:buFont typeface="Wingdings" panose="05000000000000000000" pitchFamily="2" charset="2"/>
              <a:buChar char="Ø"/>
            </a:pPr>
            <a:r>
              <a:rPr lang="fr-FR" sz="2000" dirty="0">
                <a:sym typeface="Wingdings" panose="05000000000000000000" pitchFamily="2" charset="2"/>
              </a:rPr>
              <a:t>TIU : </a:t>
            </a:r>
            <a:r>
              <a:rPr lang="fr-FR" sz="2000" dirty="0"/>
              <a:t>Oui </a:t>
            </a:r>
            <a:r>
              <a:rPr lang="fr-FR" sz="2000" dirty="0">
                <a:sym typeface="Wingdings" panose="05000000000000000000" pitchFamily="2" charset="2"/>
              </a:rPr>
              <a:t>     Non    </a:t>
            </a:r>
          </a:p>
          <a:p>
            <a:pPr lvl="1">
              <a:buFont typeface="Wingdings" panose="05000000000000000000" pitchFamily="2" charset="2"/>
              <a:buChar char="Ø"/>
            </a:pPr>
            <a:r>
              <a:rPr lang="fr-FR" sz="2000" dirty="0">
                <a:sym typeface="Wingdings" panose="05000000000000000000" pitchFamily="2" charset="2"/>
              </a:rPr>
              <a:t>Type du demandeur: </a:t>
            </a:r>
            <a:r>
              <a:rPr lang="fr-FR" sz="2000" dirty="0"/>
              <a:t>I </a:t>
            </a:r>
            <a:r>
              <a:rPr lang="fr-FR" sz="2000" dirty="0">
                <a:sym typeface="Wingdings" panose="05000000000000000000" pitchFamily="2" charset="2"/>
              </a:rPr>
              <a:t></a:t>
            </a:r>
            <a:r>
              <a:rPr lang="fr-FR" sz="2000" dirty="0"/>
              <a:t>     IIA </a:t>
            </a:r>
            <a:r>
              <a:rPr lang="fr-FR" sz="2000" dirty="0">
                <a:sym typeface="Wingdings" panose="05000000000000000000" pitchFamily="2" charset="2"/>
              </a:rPr>
              <a:t>   </a:t>
            </a:r>
            <a:r>
              <a:rPr lang="fr-FR" sz="2000" dirty="0"/>
              <a:t>  IIB </a:t>
            </a:r>
            <a:r>
              <a:rPr lang="fr-FR" sz="2000" dirty="0">
                <a:sym typeface="Wingdings" panose="05000000000000000000" pitchFamily="2" charset="2"/>
              </a:rPr>
              <a:t>   </a:t>
            </a:r>
            <a:r>
              <a:rPr lang="fr-FR" sz="2000" dirty="0"/>
              <a:t>  III </a:t>
            </a:r>
            <a:r>
              <a:rPr lang="fr-FR" sz="2000" dirty="0">
                <a:sym typeface="Wingdings" panose="05000000000000000000" pitchFamily="2" charset="2"/>
              </a:rPr>
              <a:t>      Type du receveur:</a:t>
            </a:r>
            <a:r>
              <a:rPr lang="fr-FR" sz="2000" dirty="0"/>
              <a:t> IIA </a:t>
            </a:r>
            <a:r>
              <a:rPr lang="fr-FR" sz="2000" dirty="0">
                <a:sym typeface="Wingdings" panose="05000000000000000000" pitchFamily="2" charset="2"/>
              </a:rPr>
              <a:t>   </a:t>
            </a:r>
            <a:r>
              <a:rPr lang="fr-FR" sz="2000" dirty="0"/>
              <a:t>  IIB </a:t>
            </a:r>
            <a:r>
              <a:rPr lang="fr-FR" sz="2000" dirty="0">
                <a:sym typeface="Wingdings" panose="05000000000000000000" pitchFamily="2" charset="2"/>
              </a:rPr>
              <a:t>   </a:t>
            </a:r>
            <a:r>
              <a:rPr lang="fr-FR" sz="2000" dirty="0"/>
              <a:t>  III </a:t>
            </a:r>
            <a:r>
              <a:rPr lang="fr-FR" sz="2000" dirty="0">
                <a:sym typeface="Wingdings" panose="05000000000000000000" pitchFamily="2" charset="2"/>
              </a:rPr>
              <a:t></a:t>
            </a:r>
            <a:r>
              <a:rPr lang="fr-FR" sz="2000" dirty="0"/>
              <a:t> </a:t>
            </a:r>
            <a:endParaRPr lang="fr-FR" sz="2000" dirty="0">
              <a:sym typeface="Wingdings" panose="05000000000000000000" pitchFamily="2" charset="2"/>
            </a:endParaRPr>
          </a:p>
          <a:p>
            <a:pPr lvl="1">
              <a:buFont typeface="Wingdings" panose="05000000000000000000" pitchFamily="2" charset="2"/>
              <a:buChar char="Ø"/>
            </a:pPr>
            <a:endParaRPr lang="fr-FR" sz="1800" dirty="0"/>
          </a:p>
          <a:p>
            <a:endParaRPr lang="fr-FR" sz="1800" dirty="0"/>
          </a:p>
          <a:p>
            <a:pPr marL="0" indent="0">
              <a:buNone/>
            </a:pPr>
            <a:endParaRPr lang="fr-FR" sz="2000" i="1" dirty="0"/>
          </a:p>
          <a:p>
            <a:endParaRPr lang="fr-FR" sz="2000" i="1" dirty="0"/>
          </a:p>
        </p:txBody>
      </p:sp>
    </p:spTree>
    <p:extLst>
      <p:ext uri="{BB962C8B-B14F-4D97-AF65-F5344CB8AC3E}">
        <p14:creationId xmlns:p14="http://schemas.microsoft.com/office/powerpoint/2010/main" val="3776078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32C61-FB7F-CFEA-0BA4-A7DAF9DA7C36}"/>
            </a:ext>
          </a:extLst>
        </p:cNvPr>
        <p:cNvGrpSpPr/>
        <p:nvPr/>
      </p:nvGrpSpPr>
      <p:grpSpPr>
        <a:xfrm>
          <a:off x="0" y="0"/>
          <a:ext cx="0" cy="0"/>
          <a:chOff x="0" y="0"/>
          <a:chExt cx="0" cy="0"/>
        </a:xfrm>
      </p:grpSpPr>
      <p:sp>
        <p:nvSpPr>
          <p:cNvPr id="6" name="Titre 1">
            <a:extLst>
              <a:ext uri="{FF2B5EF4-FFF2-40B4-BE49-F238E27FC236}">
                <a16:creationId xmlns:a16="http://schemas.microsoft.com/office/drawing/2014/main" id="{84FAC710-0211-C502-F6B3-2C2786289A24}"/>
              </a:ext>
            </a:extLst>
          </p:cNvPr>
          <p:cNvSpPr>
            <a:spLocks noGrp="1"/>
          </p:cNvSpPr>
          <p:nvPr>
            <p:ph type="title"/>
          </p:nvPr>
        </p:nvSpPr>
        <p:spPr>
          <a:xfrm>
            <a:off x="838199" y="212133"/>
            <a:ext cx="10515600" cy="709695"/>
          </a:xfrm>
        </p:spPr>
        <p:txBody>
          <a:bodyPr>
            <a:normAutofit/>
          </a:bodyPr>
          <a:lstStyle/>
          <a:p>
            <a:r>
              <a:rPr lang="fr-FR" sz="3600" b="1" dirty="0"/>
              <a:t>ADMISSION</a:t>
            </a:r>
          </a:p>
        </p:txBody>
      </p:sp>
      <p:sp>
        <p:nvSpPr>
          <p:cNvPr id="2" name="Espace réservé du numéro de diapositive 1">
            <a:extLst>
              <a:ext uri="{FF2B5EF4-FFF2-40B4-BE49-F238E27FC236}">
                <a16:creationId xmlns:a16="http://schemas.microsoft.com/office/drawing/2014/main" id="{0BAB84C0-5DF1-5068-C7FF-E6F49953ABD4}"/>
              </a:ext>
            </a:extLst>
          </p:cNvPr>
          <p:cNvSpPr>
            <a:spLocks noGrp="1"/>
          </p:cNvSpPr>
          <p:nvPr>
            <p:ph type="sldNum" sz="quarter" idx="12"/>
          </p:nvPr>
        </p:nvSpPr>
        <p:spPr/>
        <p:txBody>
          <a:bodyPr/>
          <a:lstStyle/>
          <a:p>
            <a:fld id="{1F296CD6-F585-4F4E-9BDC-72E84E04FBD4}" type="slidenum">
              <a:rPr lang="fr-FR" smtClean="0"/>
              <a:t>7</a:t>
            </a:fld>
            <a:endParaRPr lang="fr-FR" dirty="0"/>
          </a:p>
        </p:txBody>
      </p:sp>
      <p:sp>
        <p:nvSpPr>
          <p:cNvPr id="10" name="Espace réservé du contenu 2">
            <a:extLst>
              <a:ext uri="{FF2B5EF4-FFF2-40B4-BE49-F238E27FC236}">
                <a16:creationId xmlns:a16="http://schemas.microsoft.com/office/drawing/2014/main" id="{411B1046-974C-8C39-7E02-A6301EE92B88}"/>
              </a:ext>
            </a:extLst>
          </p:cNvPr>
          <p:cNvSpPr txBox="1">
            <a:spLocks/>
          </p:cNvSpPr>
          <p:nvPr/>
        </p:nvSpPr>
        <p:spPr>
          <a:xfrm>
            <a:off x="838199" y="973667"/>
            <a:ext cx="10227365" cy="4962505"/>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000" i="1" dirty="0"/>
          </a:p>
        </p:txBody>
      </p:sp>
      <p:sp>
        <p:nvSpPr>
          <p:cNvPr id="8" name="ZoneTexte 7">
            <a:extLst>
              <a:ext uri="{FF2B5EF4-FFF2-40B4-BE49-F238E27FC236}">
                <a16:creationId xmlns:a16="http://schemas.microsoft.com/office/drawing/2014/main" id="{A202A72D-37CD-AA29-967B-5DDBF6238084}"/>
              </a:ext>
            </a:extLst>
          </p:cNvPr>
          <p:cNvSpPr txBox="1"/>
          <p:nvPr/>
        </p:nvSpPr>
        <p:spPr>
          <a:xfrm>
            <a:off x="414865" y="1183756"/>
            <a:ext cx="11362268" cy="4059060"/>
          </a:xfrm>
          <a:prstGeom prst="rect">
            <a:avLst/>
          </a:prstGeom>
          <a:noFill/>
        </p:spPr>
        <p:txBody>
          <a:bodyPr wrap="square">
            <a:spAutoFit/>
          </a:bodyPr>
          <a:lstStyle/>
          <a:p>
            <a:pPr marL="685800" lvl="1" indent="-228600">
              <a:lnSpc>
                <a:spcPct val="90000"/>
              </a:lnSpc>
              <a:spcBef>
                <a:spcPts val="500"/>
              </a:spcBef>
              <a:buFont typeface="Wingdings" panose="05000000000000000000" pitchFamily="2" charset="2"/>
              <a:buChar char="Ø"/>
              <a:defRPr/>
            </a:pPr>
            <a:r>
              <a:rPr lang="fr-FR" dirty="0">
                <a:solidFill>
                  <a:prstClr val="black"/>
                </a:solidFill>
              </a:rPr>
              <a:t>Motif :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Terme : …….SA</a:t>
            </a:r>
          </a:p>
          <a:p>
            <a:pPr marL="685800" lvl="1" indent="-228600">
              <a:lnSpc>
                <a:spcPct val="90000"/>
              </a:lnSpc>
              <a:spcBef>
                <a:spcPts val="500"/>
              </a:spcBef>
              <a:buFont typeface="Wingdings" panose="05000000000000000000" pitchFamily="2" charset="2"/>
              <a:buChar char="Ø"/>
              <a:defRPr/>
            </a:pPr>
            <a:r>
              <a:rPr lang="fr-FR" dirty="0">
                <a:solidFill>
                  <a:prstClr val="black"/>
                </a:solidFill>
                <a:latin typeface="Calibri" panose="020F0502020204030204"/>
              </a:rPr>
              <a:t>Heure d’arrivée:</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Type de la maternité de </a:t>
            </a:r>
            <a:r>
              <a:rPr lang="fr-FR" dirty="0">
                <a:solidFill>
                  <a:prstClr val="black"/>
                </a:solidFill>
                <a:latin typeface="Calibri" panose="020F0502020204030204"/>
              </a:rPr>
              <a:t>naissance</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I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IIA      IIB      III </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lang="fr-FR" dirty="0">
                <a:solidFill>
                  <a:prstClr val="black"/>
                </a:solidFill>
                <a:latin typeface="Calibri" panose="020F0502020204030204"/>
                <a:sym typeface="Wingdings" panose="05000000000000000000" pitchFamily="2" charset="2"/>
              </a:rPr>
              <a:t>Eléments contributifs de l’examen clinique ( Présentation foetale, HU, TV…) et paraclinique ( T°, TA…) </a:t>
            </a:r>
            <a:br>
              <a:rPr lang="fr-FR" dirty="0">
                <a:solidFill>
                  <a:prstClr val="black"/>
                </a:solidFill>
                <a:latin typeface="Calibri" panose="020F0502020204030204"/>
                <a:sym typeface="Wingdings" panose="05000000000000000000" pitchFamily="2" charset="2"/>
              </a:rPr>
            </a:br>
            <a:br>
              <a:rPr lang="fr-FR" dirty="0">
                <a:solidFill>
                  <a:prstClr val="black"/>
                </a:solidFill>
                <a:latin typeface="Calibri" panose="020F0502020204030204"/>
                <a:sym typeface="Wingdings" panose="05000000000000000000" pitchFamily="2" charset="2"/>
              </a:rPr>
            </a:br>
            <a:br>
              <a:rPr lang="fr-FR" dirty="0">
                <a:solidFill>
                  <a:prstClr val="black"/>
                </a:solidFill>
                <a:latin typeface="Calibri" panose="020F0502020204030204"/>
                <a:sym typeface="Wingdings" panose="05000000000000000000" pitchFamily="2" charset="2"/>
              </a:rPr>
            </a:br>
            <a:br>
              <a:rPr lang="fr-FR" dirty="0">
                <a:solidFill>
                  <a:prstClr val="black"/>
                </a:solidFill>
                <a:latin typeface="Calibri" panose="020F0502020204030204"/>
                <a:sym typeface="Wingdings" panose="05000000000000000000" pitchFamily="2" charset="2"/>
              </a:rPr>
            </a:br>
            <a:br>
              <a:rPr lang="fr-FR" dirty="0">
                <a:solidFill>
                  <a:prstClr val="black"/>
                </a:solidFill>
                <a:latin typeface="Calibri" panose="020F0502020204030204"/>
                <a:sym typeface="Wingdings" panose="05000000000000000000" pitchFamily="2" charset="2"/>
              </a:rPr>
            </a:br>
            <a:endParaRPr lang="fr-FR" dirty="0">
              <a:solidFill>
                <a:prstClr val="black"/>
              </a:solidFill>
              <a:latin typeface="Calibri" panose="020F0502020204030204"/>
              <a:sym typeface="Wingdings" panose="05000000000000000000" pitchFamily="2" charset="2"/>
            </a:endParaRPr>
          </a:p>
          <a:p>
            <a:pPr marL="742950" lvl="1" indent="-285750">
              <a:lnSpc>
                <a:spcPct val="90000"/>
              </a:lnSpc>
              <a:spcBef>
                <a:spcPts val="500"/>
              </a:spcBef>
              <a:buFont typeface="Wingdings" panose="05000000000000000000" pitchFamily="2" charset="2"/>
              <a:buChar char="Ø"/>
              <a:defRPr/>
            </a:pPr>
            <a:r>
              <a:rPr lang="fr-FR" dirty="0">
                <a:solidFill>
                  <a:prstClr val="black"/>
                </a:solidFill>
                <a:latin typeface="Calibri" panose="020F0502020204030204"/>
                <a:sym typeface="Wingdings" panose="05000000000000000000" pitchFamily="2" charset="2"/>
              </a:rPr>
              <a:t>Contexte infectieux : </a:t>
            </a:r>
            <a:r>
              <a:rPr lang="fr-FR" dirty="0"/>
              <a:t>Oui </a:t>
            </a:r>
            <a:r>
              <a:rPr lang="fr-FR" dirty="0">
                <a:sym typeface="Wingdings" panose="05000000000000000000" pitchFamily="2" charset="2"/>
              </a:rPr>
              <a:t>     Non   Précisez :________________</a:t>
            </a:r>
            <a:endParaRPr lang="fr-FR" dirty="0">
              <a:solidFill>
                <a:prstClr val="black"/>
              </a:solidFill>
              <a:latin typeface="Calibri" panose="020F0502020204030204"/>
              <a:sym typeface="Wingdings" panose="05000000000000000000" pitchFamily="2" charset="2"/>
            </a:endParaRPr>
          </a:p>
          <a:p>
            <a:pPr marL="742950" lvl="1" indent="-285750">
              <a:buFont typeface="Wingdings" panose="05000000000000000000" pitchFamily="2" charset="2"/>
              <a:buChar char="Ø"/>
              <a:defRPr/>
            </a:pPr>
            <a:r>
              <a:rPr kumimoji="0" lang="fr-FR" i="0" u="none" strike="noStrike" kern="1200" cap="none" spc="0" normalizeH="0" baseline="0" noProof="0" dirty="0">
                <a:ln>
                  <a:noFill/>
                </a:ln>
                <a:solidFill>
                  <a:prstClr val="black"/>
                </a:solidFill>
                <a:effectLst/>
                <a:uLnTx/>
                <a:uFillTx/>
                <a:latin typeface="Calibri" panose="020F0502020204030204"/>
                <a:ea typeface="+mn-ea"/>
                <a:cs typeface="+mn-cs"/>
              </a:rPr>
              <a:t>MAF dans les 24h précédant l’admission et / ou l’accouchement :</a:t>
            </a:r>
            <a:r>
              <a:rPr kumimoji="0" lang="fr-FR"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rPr>
              <a:t>Présence </a:t>
            </a: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rPr>
              <a:t>Absence  </a:t>
            </a: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rPr>
              <a:t>Diminution </a:t>
            </a: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endParaRPr lang="fr-FR" dirty="0">
              <a:solidFill>
                <a:prstClr val="black"/>
              </a:solidFill>
              <a:latin typeface="Calibri" panose="020F0502020204030204"/>
              <a:sym typeface="Wingdings" panose="05000000000000000000" pitchFamily="2" charset="2"/>
            </a:endParaRPr>
          </a:p>
          <a:p>
            <a:pPr marL="685800" lvl="1" indent="-228600">
              <a:lnSpc>
                <a:spcPct val="90000"/>
              </a:lnSpc>
              <a:spcBef>
                <a:spcPts val="500"/>
              </a:spcBef>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ECTG (joindre les i</a:t>
            </a:r>
            <a:r>
              <a:rPr lang="fr-FR" dirty="0">
                <a:solidFill>
                  <a:prstClr val="black"/>
                </a:solidFill>
                <a:latin typeface="Calibri" panose="020F0502020204030204"/>
                <a:sym typeface="Wingdings" panose="05000000000000000000" pitchFamily="2" charset="2"/>
              </a:rPr>
              <a:t>mages)</a:t>
            </a:r>
          </a:p>
          <a:p>
            <a:pPr marL="685800" lvl="1" indent="-228600">
              <a:lnSpc>
                <a:spcPct val="90000"/>
              </a:lnSpc>
              <a:spcBef>
                <a:spcPts val="500"/>
              </a:spcBef>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Diagnostic et CAT:</a:t>
            </a:r>
          </a:p>
          <a:p>
            <a:pPr marL="1143000" lvl="2" indent="-228600">
              <a:lnSpc>
                <a:spcPct val="90000"/>
              </a:lnSpc>
              <a:spcBef>
                <a:spcPts val="500"/>
              </a:spcBef>
              <a:buFont typeface="Wingdings" panose="05000000000000000000" pitchFamily="2" charset="2"/>
              <a:buChar char="Ø"/>
              <a:defRPr/>
            </a:pPr>
            <a:endParaRPr kumimoji="0" lang="fr-FR"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70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3743578-F740-02C0-D04A-5BE42974D5B3}"/>
              </a:ext>
            </a:extLst>
          </p:cNvPr>
          <p:cNvSpPr>
            <a:spLocks noGrp="1"/>
          </p:cNvSpPr>
          <p:nvPr>
            <p:ph type="sldNum" sz="quarter" idx="12"/>
          </p:nvPr>
        </p:nvSpPr>
        <p:spPr/>
        <p:txBody>
          <a:bodyPr/>
          <a:lstStyle/>
          <a:p>
            <a:fld id="{1F296CD6-F585-4F4E-9BDC-72E84E04FBD4}" type="slidenum">
              <a:rPr lang="fr-FR" smtClean="0"/>
              <a:t>8</a:t>
            </a:fld>
            <a:endParaRPr lang="fr-FR"/>
          </a:p>
        </p:txBody>
      </p:sp>
      <p:sp>
        <p:nvSpPr>
          <p:cNvPr id="3" name="ZoneTexte 2">
            <a:extLst>
              <a:ext uri="{FF2B5EF4-FFF2-40B4-BE49-F238E27FC236}">
                <a16:creationId xmlns:a16="http://schemas.microsoft.com/office/drawing/2014/main" id="{8C92A7A2-81B4-7511-77BB-C6F76A78C069}"/>
              </a:ext>
            </a:extLst>
          </p:cNvPr>
          <p:cNvSpPr txBox="1"/>
          <p:nvPr/>
        </p:nvSpPr>
        <p:spPr>
          <a:xfrm>
            <a:off x="838200" y="84658"/>
            <a:ext cx="3776133" cy="646331"/>
          </a:xfrm>
          <a:prstGeom prst="rect">
            <a:avLst/>
          </a:prstGeom>
          <a:noFill/>
        </p:spPr>
        <p:txBody>
          <a:bodyPr wrap="square" rtlCol="0">
            <a:spAutoFit/>
          </a:bodyPr>
          <a:lstStyle/>
          <a:p>
            <a:r>
              <a:rPr lang="fr-FR" sz="3600" b="1" dirty="0">
                <a:latin typeface="+mj-lt"/>
                <a:ea typeface="+mj-ea"/>
                <a:cs typeface="+mj-cs"/>
              </a:rPr>
              <a:t>ECTG ADMISSION</a:t>
            </a:r>
          </a:p>
        </p:txBody>
      </p:sp>
      <p:sp>
        <p:nvSpPr>
          <p:cNvPr id="4" name="Espace réservé du contenu 2">
            <a:extLst>
              <a:ext uri="{FF2B5EF4-FFF2-40B4-BE49-F238E27FC236}">
                <a16:creationId xmlns:a16="http://schemas.microsoft.com/office/drawing/2014/main" id="{87633FA4-0F12-1676-D85A-2FB9A5752129}"/>
              </a:ext>
            </a:extLst>
          </p:cNvPr>
          <p:cNvSpPr txBox="1">
            <a:spLocks/>
          </p:cNvSpPr>
          <p:nvPr/>
        </p:nvSpPr>
        <p:spPr>
          <a:xfrm>
            <a:off x="838200" y="730989"/>
            <a:ext cx="10388600" cy="5698513"/>
          </a:xfrm>
          <a:prstGeom prst="rect">
            <a:avLst/>
          </a:prstGeom>
          <a:ln>
            <a:solidFill>
              <a:schemeClr val="accent5">
                <a:lumMod val="75000"/>
              </a:schemeClr>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500" dirty="0"/>
          </a:p>
        </p:txBody>
      </p:sp>
    </p:spTree>
    <p:extLst>
      <p:ext uri="{BB962C8B-B14F-4D97-AF65-F5344CB8AC3E}">
        <p14:creationId xmlns:p14="http://schemas.microsoft.com/office/powerpoint/2010/main" val="212209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7BDB316-540E-49CF-AB64-1302EF72BDF8}"/>
              </a:ext>
            </a:extLst>
          </p:cNvPr>
          <p:cNvSpPr>
            <a:spLocks noGrp="1"/>
          </p:cNvSpPr>
          <p:nvPr>
            <p:ph type="title"/>
          </p:nvPr>
        </p:nvSpPr>
        <p:spPr>
          <a:xfrm>
            <a:off x="838200" y="0"/>
            <a:ext cx="10515600" cy="709695"/>
          </a:xfrm>
        </p:spPr>
        <p:txBody>
          <a:bodyPr>
            <a:normAutofit/>
          </a:bodyPr>
          <a:lstStyle/>
          <a:p>
            <a:r>
              <a:rPr lang="fr-FR" sz="3600" b="1" dirty="0"/>
              <a:t>ACCOUCHEMENT</a:t>
            </a:r>
          </a:p>
        </p:txBody>
      </p:sp>
      <p:sp>
        <p:nvSpPr>
          <p:cNvPr id="6" name="Espace réservé du contenu 2">
            <a:extLst>
              <a:ext uri="{FF2B5EF4-FFF2-40B4-BE49-F238E27FC236}">
                <a16:creationId xmlns:a16="http://schemas.microsoft.com/office/drawing/2014/main" id="{54102DDF-0D34-4C68-BED5-CB6BE2AE6048}"/>
              </a:ext>
            </a:extLst>
          </p:cNvPr>
          <p:cNvSpPr>
            <a:spLocks noGrp="1"/>
          </p:cNvSpPr>
          <p:nvPr>
            <p:ph idx="1"/>
          </p:nvPr>
        </p:nvSpPr>
        <p:spPr>
          <a:xfrm>
            <a:off x="838200" y="657837"/>
            <a:ext cx="10388600" cy="5698513"/>
          </a:xfrm>
          <a:ln>
            <a:solidFill>
              <a:schemeClr val="accent5">
                <a:lumMod val="75000"/>
              </a:schemeClr>
            </a:solidFill>
          </a:ln>
        </p:spPr>
        <p:txBody>
          <a:bodyPr>
            <a:normAutofit/>
          </a:bodyPr>
          <a:lstStyle/>
          <a:p>
            <a:endParaRPr lang="fr-FR" sz="500" dirty="0"/>
          </a:p>
          <a:p>
            <a:r>
              <a:rPr lang="fr-FR" sz="2000" b="1" dirty="0"/>
              <a:t>Terme si différent de l’admission:</a:t>
            </a:r>
          </a:p>
          <a:p>
            <a:r>
              <a:rPr lang="fr-FR" sz="2000" b="1" dirty="0"/>
              <a:t>Mise en travail :     </a:t>
            </a:r>
            <a:r>
              <a:rPr lang="fr-FR" sz="2000" dirty="0"/>
              <a:t>Spontanée </a:t>
            </a:r>
            <a:r>
              <a:rPr lang="fr-FR" sz="2000" dirty="0">
                <a:sym typeface="Wingdings" panose="05000000000000000000" pitchFamily="2" charset="2"/>
              </a:rPr>
              <a:t>     </a:t>
            </a:r>
            <a:r>
              <a:rPr lang="fr-FR" sz="2000" dirty="0"/>
              <a:t>Déclenchement </a:t>
            </a:r>
            <a:r>
              <a:rPr lang="fr-FR" sz="2000" dirty="0">
                <a:sym typeface="Wingdings" panose="05000000000000000000" pitchFamily="2" charset="2"/>
              </a:rPr>
              <a:t>  </a:t>
            </a:r>
          </a:p>
          <a:p>
            <a:r>
              <a:rPr lang="fr-FR" sz="2000" b="1" dirty="0"/>
              <a:t>Si déclenchement : 	</a:t>
            </a:r>
            <a:r>
              <a:rPr lang="fr-FR" sz="2000" dirty="0"/>
              <a:t>indication:                             modalités:                              		</a:t>
            </a:r>
          </a:p>
          <a:p>
            <a:r>
              <a:rPr lang="fr-FR" sz="2000" dirty="0"/>
              <a:t>Description chronologique de la prise en charge corrélée à l’ECTG</a:t>
            </a:r>
          </a:p>
          <a:p>
            <a:r>
              <a:rPr lang="fr-FR" sz="2000" b="1" i="1" dirty="0"/>
              <a:t>Guide de remplissage ( liste non exhaustive à adapter) :</a:t>
            </a:r>
          </a:p>
          <a:p>
            <a:pPr marL="0" indent="0">
              <a:buNone/>
            </a:pPr>
            <a:r>
              <a:rPr lang="fr-FR" sz="2000" b="1" i="1" dirty="0"/>
              <a:t>  </a:t>
            </a:r>
            <a:r>
              <a:rPr lang="fr-FR" sz="2000" dirty="0"/>
              <a:t>- Reporter l’analyse du RCF noté dans le dossier ( RDB, variabilité, accélérations, ralentissements)</a:t>
            </a:r>
            <a:br>
              <a:rPr lang="fr-FR" sz="2000" dirty="0"/>
            </a:br>
            <a:r>
              <a:rPr lang="fr-FR" sz="2000" dirty="0"/>
              <a:t>  - Mentionner l’analyse de l’activité utérine</a:t>
            </a:r>
            <a:br>
              <a:rPr lang="fr-FR" sz="2000" dirty="0"/>
            </a:br>
            <a:r>
              <a:rPr lang="fr-FR" sz="2000" dirty="0"/>
              <a:t>  - Heures et motifs d’appel</a:t>
            </a:r>
            <a:br>
              <a:rPr lang="fr-FR" sz="2000" dirty="0"/>
            </a:br>
            <a:r>
              <a:rPr lang="fr-FR" sz="2000" dirty="0"/>
              <a:t>  - Décisions</a:t>
            </a:r>
            <a:br>
              <a:rPr lang="fr-FR" sz="2000" dirty="0"/>
            </a:br>
            <a:r>
              <a:rPr lang="fr-FR" sz="2000" dirty="0"/>
              <a:t>  - Actes ( APD, examen de 2</a:t>
            </a:r>
            <a:r>
              <a:rPr lang="fr-FR" sz="2000" baseline="30000" dirty="0"/>
              <a:t>ème</a:t>
            </a:r>
            <a:r>
              <a:rPr lang="fr-FR" sz="2000" dirty="0"/>
              <a:t> ligne avec valeurs, RAPDE, Thérapeutiques….)</a:t>
            </a:r>
            <a:br>
              <a:rPr lang="fr-FR" sz="2000" dirty="0"/>
            </a:br>
            <a:r>
              <a:rPr lang="fr-FR" sz="2000" dirty="0"/>
              <a:t>  - </a:t>
            </a:r>
            <a:r>
              <a:rPr lang="fr-FR" sz="2000" dirty="0">
                <a:solidFill>
                  <a:prstClr val="black"/>
                </a:solidFill>
              </a:rPr>
              <a:t>Mode d’accouchement :</a:t>
            </a:r>
            <a:br>
              <a:rPr lang="fr-FR" sz="2000" b="1" dirty="0">
                <a:solidFill>
                  <a:prstClr val="black"/>
                </a:solidFill>
              </a:rPr>
            </a:br>
            <a:r>
              <a:rPr lang="fr-FR" sz="2000" b="1" dirty="0">
                <a:solidFill>
                  <a:prstClr val="black"/>
                </a:solidFill>
              </a:rPr>
              <a:t>            	</a:t>
            </a:r>
            <a:r>
              <a:rPr lang="fr-FR" sz="2000" dirty="0">
                <a:solidFill>
                  <a:prstClr val="black"/>
                </a:solidFill>
              </a:rPr>
              <a:t>Voie basse (</a:t>
            </a:r>
            <a:r>
              <a:rPr lang="fr-FR" sz="2000" dirty="0">
                <a:solidFill>
                  <a:prstClr val="black"/>
                </a:solidFill>
                <a:sym typeface="Wingdings" panose="05000000000000000000" pitchFamily="2" charset="2"/>
              </a:rPr>
              <a:t>Si manœuvres description)    </a:t>
            </a:r>
            <a:br>
              <a:rPr lang="fr-FR" sz="2000" dirty="0">
                <a:solidFill>
                  <a:prstClr val="black"/>
                </a:solidFill>
                <a:sym typeface="Wingdings" panose="05000000000000000000" pitchFamily="2" charset="2"/>
              </a:rPr>
            </a:br>
            <a:r>
              <a:rPr lang="fr-FR" sz="2000" dirty="0">
                <a:solidFill>
                  <a:prstClr val="black"/>
                </a:solidFill>
                <a:sym typeface="Wingdings" panose="05000000000000000000" pitchFamily="2" charset="2"/>
              </a:rPr>
              <a:t>	Extraction instrumentale : Indication et type  ( Forceps, Spatules, Ventouse)</a:t>
            </a:r>
            <a:br>
              <a:rPr lang="fr-FR" sz="2000" dirty="0">
                <a:solidFill>
                  <a:prstClr val="black"/>
                </a:solidFill>
                <a:sym typeface="Wingdings" panose="05000000000000000000" pitchFamily="2" charset="2"/>
              </a:rPr>
            </a:br>
            <a:r>
              <a:rPr lang="fr-FR" sz="2000" dirty="0">
                <a:solidFill>
                  <a:prstClr val="black"/>
                </a:solidFill>
                <a:sym typeface="Wingdings" panose="05000000000000000000" pitchFamily="2" charset="2"/>
              </a:rPr>
              <a:t>	Césarienne </a:t>
            </a:r>
            <a:r>
              <a:rPr lang="fr-FR" sz="1800" dirty="0">
                <a:solidFill>
                  <a:prstClr val="black"/>
                </a:solidFill>
                <a:sym typeface="Wingdings" panose="05000000000000000000" pitchFamily="2" charset="2"/>
              </a:rPr>
              <a:t>: </a:t>
            </a:r>
            <a:r>
              <a:rPr lang="fr-FR" sz="2100" dirty="0">
                <a:solidFill>
                  <a:prstClr val="black"/>
                </a:solidFill>
                <a:sym typeface="Wingdings" panose="05000000000000000000" pitchFamily="2" charset="2"/>
              </a:rPr>
              <a:t>Indication + code couleur</a:t>
            </a:r>
          </a:p>
          <a:p>
            <a:pPr marL="0" indent="0">
              <a:buNone/>
            </a:pPr>
            <a:r>
              <a:rPr lang="fr-FR" sz="2100" dirty="0">
                <a:solidFill>
                  <a:prstClr val="black"/>
                </a:solidFill>
                <a:sym typeface="Wingdings" panose="05000000000000000000" pitchFamily="2" charset="2"/>
              </a:rPr>
              <a:t> - </a:t>
            </a:r>
            <a:r>
              <a:rPr lang="fr-FR" sz="2000" dirty="0">
                <a:solidFill>
                  <a:prstClr val="black"/>
                </a:solidFill>
              </a:rPr>
              <a:t>Particularité cordonale ( procidence, circulaire, nœud..)</a:t>
            </a:r>
            <a:br>
              <a:rPr lang="fr-FR" sz="2000" dirty="0">
                <a:solidFill>
                  <a:prstClr val="black"/>
                </a:solidFill>
              </a:rPr>
            </a:br>
            <a:r>
              <a:rPr lang="fr-FR" sz="2000" dirty="0">
                <a:solidFill>
                  <a:prstClr val="black"/>
                </a:solidFill>
              </a:rPr>
              <a:t> - Examen placentaire ( anomalie macroscopique , résultats analyses)</a:t>
            </a:r>
          </a:p>
          <a:p>
            <a:pPr marL="0" indent="0">
              <a:buNone/>
            </a:pPr>
            <a:endParaRPr lang="fr-FR" sz="2100" dirty="0">
              <a:solidFill>
                <a:prstClr val="black"/>
              </a:solidFill>
              <a:sym typeface="Wingdings" panose="05000000000000000000" pitchFamily="2" charset="2"/>
            </a:endParaRPr>
          </a:p>
          <a:p>
            <a:pPr marL="0" indent="0">
              <a:buNone/>
            </a:pPr>
            <a:endParaRPr lang="fr-FR" sz="2000" dirty="0"/>
          </a:p>
          <a:p>
            <a:pPr marL="0" indent="0">
              <a:buNone/>
            </a:pPr>
            <a:endParaRPr lang="fr-FR" sz="2000" dirty="0"/>
          </a:p>
        </p:txBody>
      </p:sp>
      <p:sp>
        <p:nvSpPr>
          <p:cNvPr id="2" name="Espace réservé du numéro de diapositive 1">
            <a:extLst>
              <a:ext uri="{FF2B5EF4-FFF2-40B4-BE49-F238E27FC236}">
                <a16:creationId xmlns:a16="http://schemas.microsoft.com/office/drawing/2014/main" id="{B6A504EF-4DE1-4CC9-B1BE-8423E4631B14}"/>
              </a:ext>
            </a:extLst>
          </p:cNvPr>
          <p:cNvSpPr>
            <a:spLocks noGrp="1"/>
          </p:cNvSpPr>
          <p:nvPr>
            <p:ph type="sldNum" sz="quarter" idx="12"/>
          </p:nvPr>
        </p:nvSpPr>
        <p:spPr/>
        <p:txBody>
          <a:bodyPr/>
          <a:lstStyle/>
          <a:p>
            <a:fld id="{1F296CD6-F585-4F4E-9BDC-72E84E04FBD4}" type="slidenum">
              <a:rPr lang="fr-FR" smtClean="0"/>
              <a:t>9</a:t>
            </a:fld>
            <a:endParaRPr lang="fr-FR"/>
          </a:p>
        </p:txBody>
      </p:sp>
    </p:spTree>
    <p:extLst>
      <p:ext uri="{BB962C8B-B14F-4D97-AF65-F5344CB8AC3E}">
        <p14:creationId xmlns:p14="http://schemas.microsoft.com/office/powerpoint/2010/main" val="178203145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d94bb0a-4470-4416-a374-2410c94582f3" xsi:nil="true"/>
    <lcf76f155ced4ddcb4097134ff3c332f xmlns="f92d0f68-f25e-496f-abb3-d47ce602a1b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3D60638FC87F34F81CAD1DBD14EF76F" ma:contentTypeVersion="11" ma:contentTypeDescription="Crée un document." ma:contentTypeScope="" ma:versionID="3ee51eb82bfbec4d04359a1457daf215">
  <xsd:schema xmlns:xsd="http://www.w3.org/2001/XMLSchema" xmlns:xs="http://www.w3.org/2001/XMLSchema" xmlns:p="http://schemas.microsoft.com/office/2006/metadata/properties" xmlns:ns2="f92d0f68-f25e-496f-abb3-d47ce602a1b0" xmlns:ns3="5d94bb0a-4470-4416-a374-2410c94582f3" targetNamespace="http://schemas.microsoft.com/office/2006/metadata/properties" ma:root="true" ma:fieldsID="b4fc6b5d7c11f8b790455263c8e47a60" ns2:_="" ns3:_="">
    <xsd:import namespace="f92d0f68-f25e-496f-abb3-d47ce602a1b0"/>
    <xsd:import namespace="5d94bb0a-4470-4416-a374-2410c94582f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2d0f68-f25e-496f-abb3-d47ce602a1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c7af5a12-e1b1-49e8-a675-d5fd20a917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4bb0a-4470-4416-a374-2410c94582f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8ecabb4-be09-4011-b76f-bb6110bd8f69}" ma:internalName="TaxCatchAll" ma:showField="CatchAllData" ma:web="5d94bb0a-4470-4416-a374-2410c94582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784DD5-6BE2-4E23-AFE2-CF17DB666C35}">
  <ds:schemaRefs>
    <ds:schemaRef ds:uri="http://schemas.microsoft.com/sharepoint/v3/contenttype/forms"/>
  </ds:schemaRefs>
</ds:datastoreItem>
</file>

<file path=customXml/itemProps2.xml><?xml version="1.0" encoding="utf-8"?>
<ds:datastoreItem xmlns:ds="http://schemas.openxmlformats.org/officeDocument/2006/customXml" ds:itemID="{53AE2240-92F7-439E-AD90-47C4811B6282}">
  <ds:schemaRefs>
    <ds:schemaRef ds:uri="http://schemas.microsoft.com/office/2006/metadata/properties"/>
    <ds:schemaRef ds:uri="http://schemas.microsoft.com/office/infopath/2007/PartnerControls"/>
    <ds:schemaRef ds:uri="5d94bb0a-4470-4416-a374-2410c94582f3"/>
    <ds:schemaRef ds:uri="f92d0f68-f25e-496f-abb3-d47ce602a1b0"/>
  </ds:schemaRefs>
</ds:datastoreItem>
</file>

<file path=customXml/itemProps3.xml><?xml version="1.0" encoding="utf-8"?>
<ds:datastoreItem xmlns:ds="http://schemas.openxmlformats.org/officeDocument/2006/customXml" ds:itemID="{14102117-4F7E-4519-9FC8-958D3826A2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2d0f68-f25e-496f-abb3-d47ce602a1b0"/>
    <ds:schemaRef ds:uri="5d94bb0a-4470-4416-a374-2410c94582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52bf36a8-5ae7-415c-854b-8ff22837610f}" enabled="0" method="" siteId="{52bf36a8-5ae7-415c-854b-8ff22837610f}" removed="1"/>
</clbl:labelList>
</file>

<file path=docProps/app.xml><?xml version="1.0" encoding="utf-8"?>
<Properties xmlns="http://schemas.openxmlformats.org/officeDocument/2006/extended-properties" xmlns:vt="http://schemas.openxmlformats.org/officeDocument/2006/docPropsVTypes">
  <TotalTime>2948</TotalTime>
  <Words>2291</Words>
  <Application>Microsoft Office PowerPoint</Application>
  <PresentationFormat>Grand écran</PresentationFormat>
  <Paragraphs>400</Paragraphs>
  <Slides>28</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28</vt:i4>
      </vt:variant>
    </vt:vector>
  </HeadingPairs>
  <TitlesOfParts>
    <vt:vector size="36" baseType="lpstr">
      <vt:lpstr>Arial</vt:lpstr>
      <vt:lpstr>Calibri</vt:lpstr>
      <vt:lpstr>Calibri Light</vt:lpstr>
      <vt:lpstr>Courier New</vt:lpstr>
      <vt:lpstr>Segoe UI</vt:lpstr>
      <vt:lpstr>Tahoma</vt:lpstr>
      <vt:lpstr>Wingdings</vt:lpstr>
      <vt:lpstr>Thème Office</vt:lpstr>
      <vt:lpstr>Présentation PowerPoint</vt:lpstr>
      <vt:lpstr>AIDE AU REMPLISSAGE</vt:lpstr>
      <vt:lpstr>CARACTERISTIQUES MATERNELLES</vt:lpstr>
      <vt:lpstr>SUIVI DE LA GROSSESSE (1)</vt:lpstr>
      <vt:lpstr>SUIVI DE LA GROSSESSE (2)</vt:lpstr>
      <vt:lpstr>SUIVI DE LA GROSSESSE (2)</vt:lpstr>
      <vt:lpstr>ADMISSION</vt:lpstr>
      <vt:lpstr>Présentation PowerPoint</vt:lpstr>
      <vt:lpstr>ACCOUCHEMENT</vt:lpstr>
      <vt:lpstr>ACCOUCHEMENT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Astiana Boyer</dc:creator>
  <cp:lastModifiedBy>Angélique Rose</cp:lastModifiedBy>
  <cp:revision>115</cp:revision>
  <dcterms:created xsi:type="dcterms:W3CDTF">2020-11-19T07:05:09Z</dcterms:created>
  <dcterms:modified xsi:type="dcterms:W3CDTF">2026-07-06T13:40:12Z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0x01010043D60638FC87F34F81CAD1DBD14EF76F</vt:lpwstr>
  </property>
  <property fmtid="{D5CDD505-2E9C-101B-9397-08002B2CF9AE}" pid="3" name="MediaServiceImageTags">
    <vt:lpwstr/>
  </property>
</Properties>
</file>